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6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0"/>
  </p:notesMasterIdLst>
  <p:sldIdLst>
    <p:sldId id="257" r:id="rId2"/>
    <p:sldId id="258" r:id="rId3"/>
    <p:sldId id="260" r:id="rId4"/>
    <p:sldId id="268" r:id="rId5"/>
    <p:sldId id="275" r:id="rId6"/>
    <p:sldId id="276" r:id="rId7"/>
    <p:sldId id="277" r:id="rId8"/>
    <p:sldId id="278" r:id="rId9"/>
    <p:sldId id="279" r:id="rId10"/>
    <p:sldId id="280" r:id="rId11"/>
    <p:sldId id="293" r:id="rId12"/>
    <p:sldId id="294" r:id="rId13"/>
    <p:sldId id="282" r:id="rId14"/>
    <p:sldId id="283" r:id="rId15"/>
    <p:sldId id="285" r:id="rId16"/>
    <p:sldId id="286" r:id="rId17"/>
    <p:sldId id="287" r:id="rId18"/>
    <p:sldId id="289" r:id="rId19"/>
    <p:sldId id="292" r:id="rId20"/>
    <p:sldId id="310" r:id="rId21"/>
    <p:sldId id="311" r:id="rId22"/>
    <p:sldId id="27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312" r:id="rId39"/>
  </p:sldIdLst>
  <p:sldSz cx="12801600" cy="7772400"/>
  <p:notesSz cx="6858000" cy="9144000"/>
  <p:defaultTextStyle>
    <a:defPPr>
      <a:defRPr lang="en-US"/>
    </a:defPPr>
    <a:lvl1pPr marL="0" algn="l" defTabSz="987552" rtl="0" eaLnBrk="1" latinLnBrk="0" hangingPunct="1">
      <a:defRPr sz="1944" kern="1200">
        <a:solidFill>
          <a:schemeClr val="tx1"/>
        </a:solidFill>
        <a:latin typeface="+mn-lt"/>
        <a:ea typeface="+mn-ea"/>
        <a:cs typeface="+mn-cs"/>
      </a:defRPr>
    </a:lvl1pPr>
    <a:lvl2pPr marL="493776" algn="l" defTabSz="987552" rtl="0" eaLnBrk="1" latinLnBrk="0" hangingPunct="1">
      <a:defRPr sz="1944" kern="1200">
        <a:solidFill>
          <a:schemeClr val="tx1"/>
        </a:solidFill>
        <a:latin typeface="+mn-lt"/>
        <a:ea typeface="+mn-ea"/>
        <a:cs typeface="+mn-cs"/>
      </a:defRPr>
    </a:lvl2pPr>
    <a:lvl3pPr marL="987552" algn="l" defTabSz="987552" rtl="0" eaLnBrk="1" latinLnBrk="0" hangingPunct="1">
      <a:defRPr sz="1944" kern="1200">
        <a:solidFill>
          <a:schemeClr val="tx1"/>
        </a:solidFill>
        <a:latin typeface="+mn-lt"/>
        <a:ea typeface="+mn-ea"/>
        <a:cs typeface="+mn-cs"/>
      </a:defRPr>
    </a:lvl3pPr>
    <a:lvl4pPr marL="1481328" algn="l" defTabSz="987552" rtl="0" eaLnBrk="1" latinLnBrk="0" hangingPunct="1">
      <a:defRPr sz="1944" kern="1200">
        <a:solidFill>
          <a:schemeClr val="tx1"/>
        </a:solidFill>
        <a:latin typeface="+mn-lt"/>
        <a:ea typeface="+mn-ea"/>
        <a:cs typeface="+mn-cs"/>
      </a:defRPr>
    </a:lvl4pPr>
    <a:lvl5pPr marL="1975104" algn="l" defTabSz="987552" rtl="0" eaLnBrk="1" latinLnBrk="0" hangingPunct="1">
      <a:defRPr sz="1944" kern="1200">
        <a:solidFill>
          <a:schemeClr val="tx1"/>
        </a:solidFill>
        <a:latin typeface="+mn-lt"/>
        <a:ea typeface="+mn-ea"/>
        <a:cs typeface="+mn-cs"/>
      </a:defRPr>
    </a:lvl5pPr>
    <a:lvl6pPr marL="2468880" algn="l" defTabSz="987552" rtl="0" eaLnBrk="1" latinLnBrk="0" hangingPunct="1">
      <a:defRPr sz="1944" kern="1200">
        <a:solidFill>
          <a:schemeClr val="tx1"/>
        </a:solidFill>
        <a:latin typeface="+mn-lt"/>
        <a:ea typeface="+mn-ea"/>
        <a:cs typeface="+mn-cs"/>
      </a:defRPr>
    </a:lvl6pPr>
    <a:lvl7pPr marL="2962656" algn="l" defTabSz="987552" rtl="0" eaLnBrk="1" latinLnBrk="0" hangingPunct="1">
      <a:defRPr sz="1944" kern="1200">
        <a:solidFill>
          <a:schemeClr val="tx1"/>
        </a:solidFill>
        <a:latin typeface="+mn-lt"/>
        <a:ea typeface="+mn-ea"/>
        <a:cs typeface="+mn-cs"/>
      </a:defRPr>
    </a:lvl7pPr>
    <a:lvl8pPr marL="3456432" algn="l" defTabSz="987552" rtl="0" eaLnBrk="1" latinLnBrk="0" hangingPunct="1">
      <a:defRPr sz="1944" kern="1200">
        <a:solidFill>
          <a:schemeClr val="tx1"/>
        </a:solidFill>
        <a:latin typeface="+mn-lt"/>
        <a:ea typeface="+mn-ea"/>
        <a:cs typeface="+mn-cs"/>
      </a:defRPr>
    </a:lvl8pPr>
    <a:lvl9pPr marL="3950208" algn="l" defTabSz="987552" rtl="0" eaLnBrk="1" latinLnBrk="0" hangingPunct="1">
      <a:defRPr sz="194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>
          <p15:clr>
            <a:srgbClr val="A4A3A4"/>
          </p15:clr>
        </p15:guide>
        <p15:guide id="2" pos="40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71"/>
  </p:normalViewPr>
  <p:slideViewPr>
    <p:cSldViewPr snapToGrid="0" snapToObjects="1">
      <p:cViewPr varScale="1">
        <p:scale>
          <a:sx n="63" d="100"/>
          <a:sy n="63" d="100"/>
        </p:scale>
        <p:origin x="307" y="62"/>
      </p:cViewPr>
      <p:guideLst>
        <p:guide orient="horz" pos="2448"/>
        <p:guide pos="40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47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ustomXml" Target="../customXml/item2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B31CE3-7CE4-2A4D-8FC6-16826CAD78E0}" type="datetimeFigureOut">
              <a:rPr lang="en-US" smtClean="0"/>
              <a:pPr/>
              <a:t>1/29/2019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87413" y="1143000"/>
            <a:ext cx="50831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BDF8B-FAFB-FC4E-884F-958CE2B611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95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87552" rtl="0" eaLnBrk="1" latinLnBrk="0" hangingPunct="1">
      <a:defRPr sz="1296" kern="1200">
        <a:solidFill>
          <a:schemeClr val="tx1"/>
        </a:solidFill>
        <a:latin typeface="+mn-lt"/>
        <a:ea typeface="+mn-ea"/>
        <a:cs typeface="+mn-cs"/>
      </a:defRPr>
    </a:lvl1pPr>
    <a:lvl2pPr marL="493776" algn="l" defTabSz="987552" rtl="0" eaLnBrk="1" latinLnBrk="0" hangingPunct="1">
      <a:defRPr sz="1296" kern="1200">
        <a:solidFill>
          <a:schemeClr val="tx1"/>
        </a:solidFill>
        <a:latin typeface="+mn-lt"/>
        <a:ea typeface="+mn-ea"/>
        <a:cs typeface="+mn-cs"/>
      </a:defRPr>
    </a:lvl2pPr>
    <a:lvl3pPr marL="987552" algn="l" defTabSz="987552" rtl="0" eaLnBrk="1" latinLnBrk="0" hangingPunct="1">
      <a:defRPr sz="1296" kern="1200">
        <a:solidFill>
          <a:schemeClr val="tx1"/>
        </a:solidFill>
        <a:latin typeface="+mn-lt"/>
        <a:ea typeface="+mn-ea"/>
        <a:cs typeface="+mn-cs"/>
      </a:defRPr>
    </a:lvl3pPr>
    <a:lvl4pPr marL="1481328" algn="l" defTabSz="987552" rtl="0" eaLnBrk="1" latinLnBrk="0" hangingPunct="1">
      <a:defRPr sz="1296" kern="1200">
        <a:solidFill>
          <a:schemeClr val="tx1"/>
        </a:solidFill>
        <a:latin typeface="+mn-lt"/>
        <a:ea typeface="+mn-ea"/>
        <a:cs typeface="+mn-cs"/>
      </a:defRPr>
    </a:lvl4pPr>
    <a:lvl5pPr marL="1975104" algn="l" defTabSz="987552" rtl="0" eaLnBrk="1" latinLnBrk="0" hangingPunct="1">
      <a:defRPr sz="1296" kern="1200">
        <a:solidFill>
          <a:schemeClr val="tx1"/>
        </a:solidFill>
        <a:latin typeface="+mn-lt"/>
        <a:ea typeface="+mn-ea"/>
        <a:cs typeface="+mn-cs"/>
      </a:defRPr>
    </a:lvl5pPr>
    <a:lvl6pPr marL="2468880" algn="l" defTabSz="987552" rtl="0" eaLnBrk="1" latinLnBrk="0" hangingPunct="1">
      <a:defRPr sz="1296" kern="1200">
        <a:solidFill>
          <a:schemeClr val="tx1"/>
        </a:solidFill>
        <a:latin typeface="+mn-lt"/>
        <a:ea typeface="+mn-ea"/>
        <a:cs typeface="+mn-cs"/>
      </a:defRPr>
    </a:lvl6pPr>
    <a:lvl7pPr marL="2962656" algn="l" defTabSz="987552" rtl="0" eaLnBrk="1" latinLnBrk="0" hangingPunct="1">
      <a:defRPr sz="1296" kern="1200">
        <a:solidFill>
          <a:schemeClr val="tx1"/>
        </a:solidFill>
        <a:latin typeface="+mn-lt"/>
        <a:ea typeface="+mn-ea"/>
        <a:cs typeface="+mn-cs"/>
      </a:defRPr>
    </a:lvl7pPr>
    <a:lvl8pPr marL="3456432" algn="l" defTabSz="987552" rtl="0" eaLnBrk="1" latinLnBrk="0" hangingPunct="1">
      <a:defRPr sz="1296" kern="1200">
        <a:solidFill>
          <a:schemeClr val="tx1"/>
        </a:solidFill>
        <a:latin typeface="+mn-lt"/>
        <a:ea typeface="+mn-ea"/>
        <a:cs typeface="+mn-cs"/>
      </a:defRPr>
    </a:lvl8pPr>
    <a:lvl9pPr marL="3950208" algn="l" defTabSz="987552" rtl="0" eaLnBrk="1" latinLnBrk="0" hangingPunct="1">
      <a:defRPr sz="129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BDF8B-FAFB-FC4E-884F-958CE2B611B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246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BDF8B-FAFB-FC4E-884F-958CE2B611B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37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BDF8B-FAFB-FC4E-884F-958CE2B611B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21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BDF8B-FAFB-FC4E-884F-958CE2B611B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765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BDF8B-FAFB-FC4E-884F-958CE2B611B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4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BDF8B-FAFB-FC4E-884F-958CE2B611B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39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BDF8B-FAFB-FC4E-884F-958CE2B611B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934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BDF8B-FAFB-FC4E-884F-958CE2B611B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4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BDF8B-FAFB-FC4E-884F-958CE2B611B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754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1272011"/>
            <a:ext cx="9601200" cy="2705947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4082310"/>
            <a:ext cx="9601200" cy="187653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194-176E-074E-BB79-653949B008BC}" type="datetimeFigureOut">
              <a:rPr lang="en-US" smtClean="0"/>
              <a:pPr/>
              <a:t>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5F37C-13CB-1948-B0CD-3A9097421D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60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194-176E-074E-BB79-653949B008BC}" type="datetimeFigureOut">
              <a:rPr lang="en-US" smtClean="0"/>
              <a:pPr/>
              <a:t>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5F37C-13CB-1948-B0CD-3A9097421D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13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5" y="413808"/>
            <a:ext cx="2760345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0" y="413808"/>
            <a:ext cx="8121015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194-176E-074E-BB79-653949B008BC}" type="datetimeFigureOut">
              <a:rPr lang="en-US" smtClean="0"/>
              <a:pPr/>
              <a:t>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5F37C-13CB-1948-B0CD-3A9097421D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818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194-176E-074E-BB79-653949B008BC}" type="datetimeFigureOut">
              <a:rPr lang="en-US" smtClean="0"/>
              <a:pPr/>
              <a:t>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5F37C-13CB-1948-B0CD-3A9097421D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26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1937704"/>
            <a:ext cx="11041380" cy="3233102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5201392"/>
            <a:ext cx="11041380" cy="1700212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194-176E-074E-BB79-653949B008BC}" type="datetimeFigureOut">
              <a:rPr lang="en-US" smtClean="0"/>
              <a:pPr/>
              <a:t>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5F37C-13CB-1948-B0CD-3A9097421D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322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069042"/>
            <a:ext cx="544068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069042"/>
            <a:ext cx="544068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194-176E-074E-BB79-653949B008BC}" type="datetimeFigureOut">
              <a:rPr lang="en-US" smtClean="0"/>
              <a:pPr/>
              <a:t>1/29/2019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5F37C-13CB-1948-B0CD-3A9097421D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796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413809"/>
            <a:ext cx="1104138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8" y="1905318"/>
            <a:ext cx="5415676" cy="93376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8" y="2839085"/>
            <a:ext cx="5415676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0" y="1905318"/>
            <a:ext cx="5442347" cy="93376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0" y="2839085"/>
            <a:ext cx="5442347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194-176E-074E-BB79-653949B008BC}" type="datetimeFigureOut">
              <a:rPr lang="en-US" smtClean="0"/>
              <a:pPr/>
              <a:t>1/29/2019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5F37C-13CB-1948-B0CD-3A9097421D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2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194-176E-074E-BB79-653949B008BC}" type="datetimeFigureOut">
              <a:rPr lang="en-US" smtClean="0"/>
              <a:pPr/>
              <a:t>1/29/2019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5F37C-13CB-1948-B0CD-3A9097421D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24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194-176E-074E-BB79-653949B008BC}" type="datetimeFigureOut">
              <a:rPr lang="en-US" smtClean="0"/>
              <a:pPr/>
              <a:t>1/29/2019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5F37C-13CB-1948-B0CD-3A9097421D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70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518160"/>
            <a:ext cx="4128849" cy="181356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119082"/>
            <a:ext cx="6480810" cy="5523442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331720"/>
            <a:ext cx="4128849" cy="4319800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194-176E-074E-BB79-653949B008BC}" type="datetimeFigureOut">
              <a:rPr lang="en-US" smtClean="0"/>
              <a:pPr/>
              <a:t>1/29/2019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5F37C-13CB-1948-B0CD-3A9097421D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14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518160"/>
            <a:ext cx="4128849" cy="181356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119082"/>
            <a:ext cx="6480810" cy="5523442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331720"/>
            <a:ext cx="4128849" cy="4319800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194-176E-074E-BB79-653949B008BC}" type="datetimeFigureOut">
              <a:rPr lang="en-US" smtClean="0"/>
              <a:pPr/>
              <a:t>1/29/2019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5F37C-13CB-1948-B0CD-3A9097421D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16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413809"/>
            <a:ext cx="1104138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069042"/>
            <a:ext cx="1104138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7203864"/>
            <a:ext cx="288036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AE194-176E-074E-BB79-653949B008BC}" type="datetimeFigureOut">
              <a:rPr lang="en-US" smtClean="0"/>
              <a:pPr/>
              <a:t>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7203864"/>
            <a:ext cx="43205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7203864"/>
            <a:ext cx="288036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5F37C-13CB-1948-B0CD-3A9097421D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704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dsciencelessons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dsciencelessons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dsciencelessons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dsciencelessons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dsciencelessons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dsciencelessons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hyperlink" Target="http://www.madsciencelessons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6.jpeg"/><Relationship Id="rId4" Type="http://schemas.openxmlformats.org/officeDocument/2006/relationships/hyperlink" Target="http://www.madsciencelessons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7.jpeg"/><Relationship Id="rId4" Type="http://schemas.openxmlformats.org/officeDocument/2006/relationships/hyperlink" Target="http://www.madsciencelessons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hyperlink" Target="http://www.madsciencelesson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hyperlink" Target="http://www.madsciencelessons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tiff"/><Relationship Id="rId4" Type="http://schemas.openxmlformats.org/officeDocument/2006/relationships/hyperlink" Target="http://www.madsciencelessons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dsciencelessons.com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dsciencelessons.com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dsciencelessons.com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dsciencelessons.com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dsciencelessons.com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dsciencelessons.com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dsciencelessons.com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dsciencelessons.com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dsciencelessons.com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dsciencelessons.com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dsciencelessons.com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dsciencelessons.com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dsciencelessons.com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dsciencelessons.com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dsciencelessons.com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dsciencelessons.com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dsciencelessons.com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dsciencelessons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dsciencelessons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dsciencelessons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dsciencelessons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dsciencelessons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dsciencelessons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78727" y="-2325344"/>
            <a:ext cx="7452360" cy="124358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3386" y="770516"/>
            <a:ext cx="11283042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Century Gothic" charset="0"/>
                <a:ea typeface="Century Gothic" charset="0"/>
                <a:cs typeface="Century Gothic" charset="0"/>
              </a:rPr>
              <a:t>Define mitosis and meiosis and identify what occurs at each phase of cell division</a:t>
            </a:r>
          </a:p>
          <a:p>
            <a:endParaRPr lang="en-US" sz="6000" dirty="0">
              <a:latin typeface="Century Gothic" charset="0"/>
              <a:ea typeface="Century Gothic" charset="0"/>
              <a:cs typeface="Century Gothic" charset="0"/>
            </a:endParaRPr>
          </a:p>
          <a:p>
            <a:r>
              <a:rPr lang="en-US" sz="6000" dirty="0">
                <a:latin typeface="Century Gothic" charset="0"/>
                <a:ea typeface="Century Gothic" charset="0"/>
                <a:cs typeface="Century Gothic" charset="0"/>
              </a:rPr>
              <a:t>Compare and contrast mitosis and meiosis</a:t>
            </a:r>
          </a:p>
          <a:p>
            <a:endParaRPr lang="en-US" sz="6000" dirty="0">
              <a:latin typeface="Century Gothic" charset="0"/>
              <a:ea typeface="Century Gothic" charset="0"/>
              <a:cs typeface="Century Gothic" charset="0"/>
            </a:endParaRPr>
          </a:p>
          <a:p>
            <a:endParaRPr lang="en-US" sz="60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5724" y="7098816"/>
            <a:ext cx="53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© </a:t>
            </a:r>
            <a:r>
              <a:rPr lang="en-US" sz="1200">
                <a:solidFill>
                  <a:schemeClr val="bg1">
                    <a:lumMod val="75000"/>
                  </a:schemeClr>
                </a:solidFill>
              </a:rPr>
              <a:t>Kesler Science, </a:t>
            </a:r>
            <a:r>
              <a:rPr lang="is-IS" sz="1200" dirty="0">
                <a:solidFill>
                  <a:schemeClr val="bg1">
                    <a:lumMod val="75000"/>
                  </a:schemeClr>
                </a:solidFill>
              </a:rPr>
              <a:t>2016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998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62363" y="-296908"/>
            <a:ext cx="3676876" cy="119187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62363" y="-3973785"/>
            <a:ext cx="3676876" cy="119187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651" y="7475886"/>
            <a:ext cx="53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© </a:t>
            </a:r>
            <a:r>
              <a:rPr lang="en-US" sz="1200" dirty="0">
                <a:hlinkClick r:id="rId3"/>
              </a:rPr>
              <a:t>KeslerScience.com</a:t>
            </a:r>
            <a:r>
              <a:rPr lang="is-IS" sz="1200" dirty="0"/>
              <a:t>2016</a:t>
            </a:r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1764030" y="896561"/>
            <a:ext cx="493115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Century Gothic" panose="020B0502020202020204" pitchFamily="34" charset="0"/>
              </a:rPr>
              <a:t>Interphase</a:t>
            </a:r>
          </a:p>
          <a:p>
            <a:r>
              <a:rPr lang="en-US" sz="7200" b="1" dirty="0">
                <a:latin typeface="Century Gothic" panose="020B0502020202020204" pitchFamily="34" charset="0"/>
              </a:rPr>
              <a:t>(Mitosis)</a:t>
            </a:r>
            <a:endParaRPr lang="en-US" sz="3600" b="1" dirty="0">
              <a:latin typeface="Century Gothic" panose="020B0502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59280" y="5062294"/>
            <a:ext cx="31373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Century Gothic" panose="020B0502020202020204" pitchFamily="34" charset="0"/>
              </a:rPr>
              <a:t>Mitosis</a:t>
            </a:r>
            <a:endParaRPr lang="en-US" sz="3600" b="1" dirty="0">
              <a:latin typeface="Century Gothic" panose="020B0502020202020204" pitchFamily="34" charset="0"/>
            </a:endParaRPr>
          </a:p>
        </p:txBody>
      </p:sp>
      <p:pic>
        <p:nvPicPr>
          <p:cNvPr id="8" name="Picture 2" descr="Image result for cell divis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346" y="4591099"/>
            <a:ext cx="4745934" cy="237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telophas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570" y="748746"/>
            <a:ext cx="3075710" cy="230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227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62363" y="-296908"/>
            <a:ext cx="3676876" cy="119187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62363" y="-3973785"/>
            <a:ext cx="3676876" cy="119187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651" y="7475886"/>
            <a:ext cx="53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© </a:t>
            </a:r>
            <a:r>
              <a:rPr lang="en-US" sz="1200" dirty="0">
                <a:hlinkClick r:id="rId3"/>
              </a:rPr>
              <a:t>KeslerScience.com</a:t>
            </a:r>
            <a:r>
              <a:rPr lang="is-IS" sz="1200" dirty="0"/>
              <a:t>2016</a:t>
            </a:r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1764030" y="896561"/>
            <a:ext cx="594425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latin typeface="Century Gothic" panose="020B0502020202020204" pitchFamily="34" charset="0"/>
              </a:rPr>
              <a:t>Prophase I &amp; ll</a:t>
            </a:r>
          </a:p>
          <a:p>
            <a:r>
              <a:rPr lang="en-US" sz="6600" b="1" dirty="0">
                <a:latin typeface="Century Gothic" panose="020B0502020202020204" pitchFamily="34" charset="0"/>
              </a:rPr>
              <a:t>(Meiosis)</a:t>
            </a:r>
            <a:endParaRPr lang="en-US" sz="3200" b="1" dirty="0">
              <a:latin typeface="Century Gothic" panose="020B0502020202020204" pitchFamily="34" charset="0"/>
            </a:endParaRPr>
          </a:p>
        </p:txBody>
      </p:sp>
      <p:pic>
        <p:nvPicPr>
          <p:cNvPr id="9" name="Picture 8" descr="Image result for prophase I and II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050" y="846342"/>
            <a:ext cx="3028988" cy="239787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1640205" y="4693392"/>
            <a:ext cx="701025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latin typeface="Century Gothic" panose="020B0502020202020204" pitchFamily="34" charset="0"/>
              </a:rPr>
              <a:t>Metaphase I &amp; ll</a:t>
            </a:r>
          </a:p>
          <a:p>
            <a:r>
              <a:rPr lang="en-US" sz="6600" b="1" dirty="0">
                <a:latin typeface="Century Gothic" panose="020B0502020202020204" pitchFamily="34" charset="0"/>
              </a:rPr>
              <a:t>(Meiosis)</a:t>
            </a:r>
            <a:endParaRPr lang="en-US" sz="3200" b="1" dirty="0">
              <a:latin typeface="Century Gothic" panose="020B0502020202020204" pitchFamily="34" charset="0"/>
            </a:endParaRPr>
          </a:p>
        </p:txBody>
      </p:sp>
      <p:pic>
        <p:nvPicPr>
          <p:cNvPr id="13" name="Picture 12" descr="Image result for Metaphase ! and II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63" y="4812756"/>
            <a:ext cx="2733675" cy="2000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273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62363" y="-296908"/>
            <a:ext cx="3676876" cy="119187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62363" y="-3973785"/>
            <a:ext cx="3676876" cy="119187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651" y="7475886"/>
            <a:ext cx="53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© </a:t>
            </a:r>
            <a:r>
              <a:rPr lang="en-US" sz="1200" dirty="0">
                <a:hlinkClick r:id="rId3"/>
              </a:rPr>
              <a:t>KeslerScience.com</a:t>
            </a:r>
            <a:r>
              <a:rPr lang="is-IS" sz="1200" dirty="0"/>
              <a:t>2016</a:t>
            </a:r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1764030" y="896561"/>
            <a:ext cx="635141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latin typeface="Century Gothic" panose="020B0502020202020204" pitchFamily="34" charset="0"/>
              </a:rPr>
              <a:t>Anaphase I &amp; ll</a:t>
            </a:r>
          </a:p>
          <a:p>
            <a:r>
              <a:rPr lang="en-US" sz="6600" b="1" dirty="0">
                <a:latin typeface="Century Gothic" panose="020B0502020202020204" pitchFamily="34" charset="0"/>
              </a:rPr>
              <a:t>(Meiosis)</a:t>
            </a:r>
            <a:endParaRPr lang="en-US" sz="3200" b="1" dirty="0">
              <a:latin typeface="Century Gothic" panose="020B0502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40205" y="4693392"/>
            <a:ext cx="630012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latin typeface="Century Gothic" panose="020B0502020202020204" pitchFamily="34" charset="0"/>
              </a:rPr>
              <a:t>Telophase I &amp; ll</a:t>
            </a:r>
          </a:p>
          <a:p>
            <a:r>
              <a:rPr lang="en-US" sz="6600" b="1" dirty="0">
                <a:latin typeface="Century Gothic" panose="020B0502020202020204" pitchFamily="34" charset="0"/>
              </a:rPr>
              <a:t>(Meiosis)</a:t>
            </a:r>
            <a:endParaRPr lang="en-US" sz="3200" b="1" dirty="0">
              <a:latin typeface="Century Gothic" panose="020B0502020202020204" pitchFamily="34" charset="0"/>
            </a:endParaRPr>
          </a:p>
        </p:txBody>
      </p:sp>
      <p:pic>
        <p:nvPicPr>
          <p:cNvPr id="14" name="Picture 13" descr="Image result for prophase I and II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449" y="1126913"/>
            <a:ext cx="2884846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Image result for telophase 1 and II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959" y="4997992"/>
            <a:ext cx="3171825" cy="175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7210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62363" y="-296908"/>
            <a:ext cx="3676876" cy="119187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62363" y="-3973785"/>
            <a:ext cx="3676876" cy="119187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651" y="7475886"/>
            <a:ext cx="53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© </a:t>
            </a:r>
            <a:r>
              <a:rPr lang="en-US" sz="1200" dirty="0">
                <a:hlinkClick r:id="rId3"/>
              </a:rPr>
              <a:t>KeslerScience.com</a:t>
            </a:r>
            <a:r>
              <a:rPr lang="is-IS" sz="1200" dirty="0"/>
              <a:t>2016</a:t>
            </a:r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1859280" y="1385417"/>
            <a:ext cx="57214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Century Gothic" panose="020B0502020202020204" pitchFamily="34" charset="0"/>
              </a:rPr>
              <a:t>Diploid Cells</a:t>
            </a:r>
            <a:endParaRPr lang="en-US" sz="3600" b="1" dirty="0">
              <a:latin typeface="Century Gothic" panose="020B0502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51460" y="5062294"/>
            <a:ext cx="60917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Century Gothic" panose="020B0502020202020204" pitchFamily="34" charset="0"/>
              </a:rPr>
              <a:t>Haploid Cells</a:t>
            </a:r>
            <a:endParaRPr lang="en-US" sz="3600" b="1" dirty="0">
              <a:latin typeface="Century Gothic" panose="020B0502020202020204" pitchFamily="34" charset="0"/>
            </a:endParaRPr>
          </a:p>
        </p:txBody>
      </p:sp>
      <p:pic>
        <p:nvPicPr>
          <p:cNvPr id="6146" name="Picture 2" descr="Image result for diploid cell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280" y="1140436"/>
            <a:ext cx="3232470" cy="162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diploid cell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597" y="4848484"/>
            <a:ext cx="3232470" cy="162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10048009" y="2285997"/>
            <a:ext cx="945573" cy="29975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953219" y="5962873"/>
            <a:ext cx="1018593" cy="29975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856597" y="5964747"/>
            <a:ext cx="945573" cy="29975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048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62363" y="-296908"/>
            <a:ext cx="3676876" cy="119187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62363" y="-3973785"/>
            <a:ext cx="3676876" cy="119187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651" y="7475886"/>
            <a:ext cx="53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© </a:t>
            </a:r>
            <a:r>
              <a:rPr lang="en-US" sz="1200" dirty="0">
                <a:hlinkClick r:id="rId3"/>
              </a:rPr>
              <a:t>KeslerScience.com</a:t>
            </a:r>
            <a:r>
              <a:rPr lang="is-IS" sz="1200" dirty="0"/>
              <a:t>2016</a:t>
            </a:r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1859280" y="1385417"/>
            <a:ext cx="34515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Century Gothic" panose="020B0502020202020204" pitchFamily="34" charset="0"/>
              </a:rPr>
              <a:t>Meiosis</a:t>
            </a:r>
            <a:endParaRPr lang="en-US" sz="3600" b="1" dirty="0">
              <a:latin typeface="Century Gothic" panose="020B0502020202020204" pitchFamily="34" charset="0"/>
            </a:endParaRPr>
          </a:p>
        </p:txBody>
      </p:sp>
      <p:pic>
        <p:nvPicPr>
          <p:cNvPr id="8" name="Picture 4" descr="Image result for cell divis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976" y="766553"/>
            <a:ext cx="3882254" cy="243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859280" y="5062294"/>
            <a:ext cx="42482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Century Gothic" panose="020B0502020202020204" pitchFamily="34" charset="0"/>
              </a:rPr>
              <a:t>Centriole</a:t>
            </a:r>
            <a:endParaRPr lang="en-US" sz="3600" b="1" dirty="0">
              <a:latin typeface="Century Gothic" panose="020B0502020202020204" pitchFamily="34" charset="0"/>
            </a:endParaRPr>
          </a:p>
        </p:txBody>
      </p:sp>
      <p:pic>
        <p:nvPicPr>
          <p:cNvPr id="2050" name="Picture 2" descr="Image result for centrio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025" y="4466994"/>
            <a:ext cx="3478205" cy="226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/>
          <p:cNvSpPr/>
          <p:nvPr/>
        </p:nvSpPr>
        <p:spPr>
          <a:xfrm>
            <a:off x="6364480" y="5411674"/>
            <a:ext cx="871430" cy="37147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/>
          <p:cNvSpPr/>
          <p:nvPr/>
        </p:nvSpPr>
        <p:spPr>
          <a:xfrm rot="10800000">
            <a:off x="10358345" y="5411674"/>
            <a:ext cx="871430" cy="37147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270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62363" y="-296908"/>
            <a:ext cx="3676876" cy="119187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62363" y="-3973785"/>
            <a:ext cx="3676876" cy="119187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651" y="7475886"/>
            <a:ext cx="53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© </a:t>
            </a:r>
            <a:r>
              <a:rPr lang="en-US" sz="1200" dirty="0">
                <a:hlinkClick r:id="rId3"/>
              </a:rPr>
              <a:t>KeslerScience.com</a:t>
            </a:r>
            <a:r>
              <a:rPr lang="is-IS" sz="1200" dirty="0"/>
              <a:t>2016</a:t>
            </a:r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1859280" y="1385417"/>
            <a:ext cx="48558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Century Gothic" panose="020B0502020202020204" pitchFamily="34" charset="0"/>
              </a:rPr>
              <a:t>Cell Cycle</a:t>
            </a:r>
            <a:endParaRPr lang="en-US" sz="3600" b="1" dirty="0">
              <a:latin typeface="Century Gothic" panose="020B0502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24648" y="5080283"/>
            <a:ext cx="5243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Century Gothic" panose="020B0502020202020204" pitchFamily="34" charset="0"/>
              </a:rPr>
              <a:t>Cytokinesis</a:t>
            </a:r>
            <a:endParaRPr lang="en-US" sz="3600" b="1" dirty="0">
              <a:latin typeface="Century Gothic" panose="020B0502020202020204" pitchFamily="34" charset="0"/>
            </a:endParaRPr>
          </a:p>
        </p:txBody>
      </p:sp>
      <p:pic>
        <p:nvPicPr>
          <p:cNvPr id="8194" name="Picture 2" descr="Image result for phases of mitosi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373" y="1786640"/>
            <a:ext cx="8188037" cy="159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cytokinesi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010" y="4488896"/>
            <a:ext cx="3755400" cy="234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958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62363" y="-296908"/>
            <a:ext cx="3676876" cy="119187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62363" y="-3971680"/>
            <a:ext cx="3676876" cy="119187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651" y="7475886"/>
            <a:ext cx="53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© </a:t>
            </a:r>
            <a:r>
              <a:rPr lang="en-US" sz="1200" dirty="0">
                <a:hlinkClick r:id="rId4"/>
              </a:rPr>
              <a:t>KeslerScience.com</a:t>
            </a:r>
            <a:r>
              <a:rPr lang="is-IS" sz="1200" dirty="0"/>
              <a:t>2016</a:t>
            </a:r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1783080" y="904490"/>
            <a:ext cx="509626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Century Gothic" panose="020B0502020202020204" pitchFamily="34" charset="0"/>
              </a:rPr>
              <a:t>Interkinesis</a:t>
            </a:r>
          </a:p>
          <a:p>
            <a:r>
              <a:rPr lang="en-US" sz="7200" b="1" dirty="0">
                <a:latin typeface="Century Gothic" panose="020B0502020202020204" pitchFamily="34" charset="0"/>
              </a:rPr>
              <a:t>(Meiosis)</a:t>
            </a:r>
            <a:endParaRPr lang="en-US" sz="3600" b="1" dirty="0">
              <a:latin typeface="Century Gothic" panose="020B0502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86900" y="4542952"/>
            <a:ext cx="636263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latin typeface="Century Gothic" panose="020B0502020202020204" pitchFamily="34" charset="0"/>
              </a:rPr>
              <a:t>Homologous</a:t>
            </a:r>
          </a:p>
          <a:p>
            <a:r>
              <a:rPr lang="en-US" sz="6600" b="1" dirty="0">
                <a:latin typeface="Century Gothic" panose="020B0502020202020204" pitchFamily="34" charset="0"/>
              </a:rPr>
              <a:t>Chromosomes </a:t>
            </a:r>
          </a:p>
        </p:txBody>
      </p:sp>
      <p:pic>
        <p:nvPicPr>
          <p:cNvPr id="9220" name="Picture 4" descr="Image result for homologou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875" y="4663100"/>
            <a:ext cx="3364800" cy="200351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Image result for simple cell diagram"/>
          <p:cNvSpPr>
            <a:spLocks noChangeAspect="1" noChangeArrowheads="1"/>
          </p:cNvSpPr>
          <p:nvPr/>
        </p:nvSpPr>
        <p:spPr bwMode="auto">
          <a:xfrm>
            <a:off x="62484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2" descr="Image result for simple cell diagram"/>
          <p:cNvSpPr>
            <a:spLocks noChangeAspect="1" noChangeArrowheads="1"/>
          </p:cNvSpPr>
          <p:nvPr/>
        </p:nvSpPr>
        <p:spPr bwMode="auto">
          <a:xfrm>
            <a:off x="6400800" y="388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6" descr="Image result for simple cell diagra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600" y="727873"/>
            <a:ext cx="1033388" cy="117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6" descr="Image result for simple cell diagra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600" y="1924340"/>
            <a:ext cx="1033388" cy="117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Image result for simple cell diagra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5934" y="1955596"/>
            <a:ext cx="1033388" cy="117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6" descr="Image result for simple cell diagra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3064" y="727873"/>
            <a:ext cx="1033388" cy="117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713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62363" y="-296908"/>
            <a:ext cx="3676876" cy="119187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62363" y="-3973785"/>
            <a:ext cx="3676876" cy="119187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651" y="7475886"/>
            <a:ext cx="53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© </a:t>
            </a:r>
            <a:r>
              <a:rPr lang="en-US" sz="1200" dirty="0">
                <a:hlinkClick r:id="rId4"/>
              </a:rPr>
              <a:t>KeslerScience.com</a:t>
            </a:r>
            <a:r>
              <a:rPr lang="is-IS" sz="1200" dirty="0"/>
              <a:t>2016</a:t>
            </a:r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1754505" y="1451121"/>
            <a:ext cx="44326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Century Gothic" panose="020B0502020202020204" pitchFamily="34" charset="0"/>
              </a:rPr>
              <a:t>Replicate</a:t>
            </a:r>
            <a:endParaRPr lang="en-US" sz="3600" b="1" dirty="0">
              <a:latin typeface="Century Gothic" panose="020B0502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54505" y="4554210"/>
            <a:ext cx="37305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Century Gothic" panose="020B0502020202020204" pitchFamily="34" charset="0"/>
              </a:rPr>
              <a:t>Spindle </a:t>
            </a:r>
          </a:p>
          <a:p>
            <a:r>
              <a:rPr lang="en-US" sz="7200" b="1" dirty="0">
                <a:latin typeface="Century Gothic" panose="020B0502020202020204" pitchFamily="34" charset="0"/>
              </a:rPr>
              <a:t>Fibers </a:t>
            </a:r>
          </a:p>
        </p:txBody>
      </p:sp>
      <p:pic>
        <p:nvPicPr>
          <p:cNvPr id="2050" name="Picture 2" descr="Image result for duplicat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088" y="950320"/>
            <a:ext cx="3881437" cy="1999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mage result for telophas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657" y="4428233"/>
            <a:ext cx="3321627" cy="249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/>
          <p:cNvSpPr/>
          <p:nvPr/>
        </p:nvSpPr>
        <p:spPr>
          <a:xfrm rot="21090839">
            <a:off x="6143625" y="5953125"/>
            <a:ext cx="1666875" cy="35019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542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62363" y="-296908"/>
            <a:ext cx="3676876" cy="119187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62363" y="-3973785"/>
            <a:ext cx="3676876" cy="119187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651" y="7475886"/>
            <a:ext cx="53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© </a:t>
            </a:r>
            <a:r>
              <a:rPr lang="en-US" sz="1200" dirty="0">
                <a:hlinkClick r:id="rId4"/>
              </a:rPr>
              <a:t>KeslerScience.com</a:t>
            </a:r>
            <a:r>
              <a:rPr lang="is-IS" sz="1200" dirty="0"/>
              <a:t>2016</a:t>
            </a:r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1754505" y="853792"/>
            <a:ext cx="533511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Century Gothic" panose="020B0502020202020204" pitchFamily="34" charset="0"/>
              </a:rPr>
              <a:t>Sister </a:t>
            </a:r>
          </a:p>
          <a:p>
            <a:r>
              <a:rPr lang="en-US" sz="7200" b="1" dirty="0">
                <a:latin typeface="Century Gothic" panose="020B0502020202020204" pitchFamily="34" charset="0"/>
              </a:rPr>
              <a:t>Chromatids</a:t>
            </a:r>
            <a:endParaRPr lang="en-US" sz="3600" b="1" dirty="0">
              <a:latin typeface="Century Gothic" panose="020B0502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54505" y="4554210"/>
            <a:ext cx="43428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Century Gothic" panose="020B0502020202020204" pitchFamily="34" charset="0"/>
              </a:rPr>
              <a:t>Nuclear</a:t>
            </a:r>
          </a:p>
          <a:p>
            <a:r>
              <a:rPr lang="en-US" sz="7200" b="1" dirty="0">
                <a:latin typeface="Century Gothic" panose="020B0502020202020204" pitchFamily="34" charset="0"/>
              </a:rPr>
              <a:t>Envelope</a:t>
            </a:r>
          </a:p>
        </p:txBody>
      </p:sp>
      <p:pic>
        <p:nvPicPr>
          <p:cNvPr id="7" name="Picture 2" descr="Image result for sister chromatid defini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150" y="853792"/>
            <a:ext cx="2529639" cy="236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chromatin in nucleu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798" y="4523345"/>
            <a:ext cx="3036987" cy="227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/>
          <p:cNvSpPr/>
          <p:nvPr/>
        </p:nvSpPr>
        <p:spPr>
          <a:xfrm>
            <a:off x="7089620" y="5267325"/>
            <a:ext cx="1543050" cy="5334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219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58837" y="-296908"/>
            <a:ext cx="3676876" cy="119187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62363" y="-3973785"/>
            <a:ext cx="3676876" cy="119187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651" y="7475886"/>
            <a:ext cx="53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© </a:t>
            </a:r>
            <a:r>
              <a:rPr lang="en-US" sz="1200" dirty="0">
                <a:hlinkClick r:id="rId4"/>
              </a:rPr>
              <a:t>KeslerScience.com</a:t>
            </a:r>
            <a:r>
              <a:rPr lang="is-IS" sz="1200" dirty="0"/>
              <a:t>2016</a:t>
            </a:r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1993505" y="831420"/>
            <a:ext cx="408156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Century Gothic" panose="020B0502020202020204" pitchFamily="34" charset="0"/>
              </a:rPr>
              <a:t>Somatic </a:t>
            </a:r>
          </a:p>
          <a:p>
            <a:r>
              <a:rPr lang="en-US" sz="7200" b="1" dirty="0">
                <a:latin typeface="Century Gothic" panose="020B0502020202020204" pitchFamily="34" charset="0"/>
              </a:rPr>
              <a:t>Cell</a:t>
            </a:r>
            <a:endParaRPr lang="en-US" sz="3600" b="1" dirty="0">
              <a:latin typeface="Century Gothic" panose="020B0502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71301" y="5087944"/>
            <a:ext cx="47259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Century Gothic" panose="020B0502020202020204" pitchFamily="34" charset="0"/>
              </a:rPr>
              <a:t>Germ Cell</a:t>
            </a:r>
            <a:endParaRPr lang="en-US" sz="6000" b="1" dirty="0">
              <a:latin typeface="Century Gothic" panose="020B0502020202020204" pitchFamily="34" charset="0"/>
            </a:endParaRPr>
          </a:p>
        </p:txBody>
      </p:sp>
      <p:pic>
        <p:nvPicPr>
          <p:cNvPr id="9" name="Picture 2" descr="Image result for somatic cell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223" y="678909"/>
            <a:ext cx="3050718" cy="261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2694" y="4421228"/>
            <a:ext cx="2592247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44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78727" y="-2325344"/>
            <a:ext cx="7452360" cy="124358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5724" y="7098816"/>
            <a:ext cx="53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© </a:t>
            </a:r>
            <a:r>
              <a:rPr lang="en-US" sz="1200">
                <a:solidFill>
                  <a:schemeClr val="bg1">
                    <a:lumMod val="75000"/>
                  </a:schemeClr>
                </a:solidFill>
              </a:rPr>
              <a:t>Kesler Science, </a:t>
            </a:r>
            <a:r>
              <a:rPr lang="is-IS" sz="1200" dirty="0">
                <a:solidFill>
                  <a:schemeClr val="bg1">
                    <a:lumMod val="75000"/>
                  </a:schemeClr>
                </a:solidFill>
              </a:rPr>
              <a:t>2016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57546" y="472833"/>
            <a:ext cx="1109472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66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7260" y="1026831"/>
            <a:ext cx="11283042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rPr>
              <a:t>DEFINE</a:t>
            </a:r>
            <a:r>
              <a:rPr lang="en-US" sz="6000" dirty="0">
                <a:latin typeface="Century Gothic" charset="0"/>
                <a:ea typeface="Century Gothic" charset="0"/>
                <a:cs typeface="Century Gothic" charset="0"/>
              </a:rPr>
              <a:t> mitosis and meiosis and </a:t>
            </a:r>
            <a:r>
              <a:rPr lang="en-US" sz="6000" b="1" dirty="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rPr>
              <a:t>IDENTIFY</a:t>
            </a:r>
            <a:r>
              <a:rPr lang="en-US" sz="6000" dirty="0">
                <a:latin typeface="Century Gothic" charset="0"/>
                <a:ea typeface="Century Gothic" charset="0"/>
                <a:cs typeface="Century Gothic" charset="0"/>
              </a:rPr>
              <a:t> what occurs at each phase of cell division</a:t>
            </a:r>
          </a:p>
          <a:p>
            <a:endParaRPr lang="en-US" sz="6000" dirty="0">
              <a:latin typeface="Century Gothic" charset="0"/>
              <a:ea typeface="Century Gothic" charset="0"/>
              <a:cs typeface="Century Gothic" charset="0"/>
            </a:endParaRPr>
          </a:p>
          <a:p>
            <a:r>
              <a:rPr lang="en-US" sz="6000" b="1" dirty="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rPr>
              <a:t>COMPARE</a:t>
            </a:r>
            <a:r>
              <a:rPr lang="en-US" sz="6000" dirty="0">
                <a:latin typeface="Century Gothic" charset="0"/>
                <a:ea typeface="Century Gothic" charset="0"/>
                <a:cs typeface="Century Gothic" charset="0"/>
              </a:rPr>
              <a:t> and </a:t>
            </a:r>
            <a:r>
              <a:rPr lang="en-US" sz="6000" b="1" dirty="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rPr>
              <a:t>CONTRAST</a:t>
            </a:r>
            <a:r>
              <a:rPr lang="en-US" sz="6000" dirty="0">
                <a:latin typeface="Century Gothic" charset="0"/>
                <a:ea typeface="Century Gothic" charset="0"/>
                <a:cs typeface="Century Gothic" charset="0"/>
              </a:rPr>
              <a:t> mitosis and meiosis</a:t>
            </a:r>
          </a:p>
          <a:p>
            <a:endParaRPr lang="en-US" sz="6000" dirty="0">
              <a:latin typeface="Century Gothic" charset="0"/>
              <a:ea typeface="Century Gothic" charset="0"/>
              <a:cs typeface="Century Gothic" charset="0"/>
            </a:endParaRPr>
          </a:p>
          <a:p>
            <a:endParaRPr lang="en-US" sz="60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815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58837" y="-296908"/>
            <a:ext cx="3676876" cy="119187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62363" y="-3973785"/>
            <a:ext cx="3676876" cy="119187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651" y="7475886"/>
            <a:ext cx="53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© </a:t>
            </a:r>
            <a:r>
              <a:rPr lang="en-US" sz="1200" dirty="0">
                <a:hlinkClick r:id="rId4"/>
              </a:rPr>
              <a:t>KeslerScience.com</a:t>
            </a:r>
            <a:r>
              <a:rPr lang="is-IS" sz="1200" dirty="0"/>
              <a:t>2016</a:t>
            </a:r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1671301" y="939883"/>
            <a:ext cx="612539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latin typeface="Century Gothic" panose="020B0502020202020204" pitchFamily="34" charset="0"/>
              </a:rPr>
              <a:t>Homologous</a:t>
            </a:r>
          </a:p>
          <a:p>
            <a:r>
              <a:rPr lang="en-US" sz="6600" b="1" dirty="0">
                <a:latin typeface="Century Gothic" panose="020B0502020202020204" pitchFamily="34" charset="0"/>
              </a:rPr>
              <a:t>Chromosomes</a:t>
            </a:r>
            <a:endParaRPr lang="en-US" sz="3200" b="1" dirty="0">
              <a:latin typeface="Century Gothic" panose="020B0502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75919" y="4618354"/>
            <a:ext cx="42450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Century Gothic" panose="020B0502020202020204" pitchFamily="34" charset="0"/>
              </a:rPr>
              <a:t>Crossing </a:t>
            </a:r>
          </a:p>
          <a:p>
            <a:r>
              <a:rPr lang="en-US" sz="7200" b="1" dirty="0">
                <a:latin typeface="Century Gothic" panose="020B0502020202020204" pitchFamily="34" charset="0"/>
              </a:rPr>
              <a:t>Over</a:t>
            </a:r>
            <a:endParaRPr lang="en-US" sz="6000" b="1" dirty="0">
              <a:latin typeface="Century Gothic" panose="020B0502020202020204" pitchFamily="34" charset="0"/>
            </a:endParaRPr>
          </a:p>
        </p:txBody>
      </p:sp>
      <p:pic>
        <p:nvPicPr>
          <p:cNvPr id="1026" name="Picture 2" descr="Image result for homologous chromosom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609" y="826418"/>
            <a:ext cx="2516179" cy="245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rossing over in meiosi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75" y="4618354"/>
            <a:ext cx="4348163" cy="213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660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62363" y="-3973785"/>
            <a:ext cx="3676876" cy="119187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651" y="7475886"/>
            <a:ext cx="53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© </a:t>
            </a:r>
            <a:r>
              <a:rPr lang="en-US" sz="1200" dirty="0">
                <a:hlinkClick r:id="rId4"/>
              </a:rPr>
              <a:t>KeslerScience.com</a:t>
            </a:r>
            <a:r>
              <a:rPr lang="is-IS" sz="1200" dirty="0"/>
              <a:t>2016</a:t>
            </a:r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1986261" y="1315803"/>
            <a:ext cx="521168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>
                <a:latin typeface="Century Gothic" panose="020B0502020202020204" pitchFamily="34" charset="0"/>
              </a:rPr>
              <a:t>Centrosome</a:t>
            </a:r>
            <a:endParaRPr lang="en-US" sz="3200" b="1" dirty="0">
              <a:latin typeface="Century Gothic" panose="020B0502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5600" y="724361"/>
            <a:ext cx="2959100" cy="252244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519920" y="965200"/>
            <a:ext cx="457200" cy="142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191865" y="1681610"/>
            <a:ext cx="656243" cy="147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044965" y="2176910"/>
            <a:ext cx="656243" cy="147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400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60802" y="-296039"/>
            <a:ext cx="3675888" cy="11914632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60802" y="-3971928"/>
            <a:ext cx="3675888" cy="119146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6651" y="7475886"/>
            <a:ext cx="53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© </a:t>
            </a:r>
            <a:r>
              <a:rPr lang="en-US" sz="1200" dirty="0">
                <a:hlinkClick r:id="rId3"/>
              </a:rPr>
              <a:t>KeslerScience.com</a:t>
            </a:r>
            <a:r>
              <a:rPr lang="is-IS" sz="1200" dirty="0"/>
              <a:t>2016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1859280" y="1385417"/>
            <a:ext cx="23439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Century Gothic" panose="020B0502020202020204" pitchFamily="34" charset="0"/>
              </a:rPr>
              <a:t>Cells</a:t>
            </a:r>
            <a:endParaRPr lang="en-US" sz="3600" b="1" dirty="0">
              <a:latin typeface="Century Gothic" panose="020B0502020202020204" pitchFamily="34" charset="0"/>
            </a:endParaRPr>
          </a:p>
        </p:txBody>
      </p:sp>
      <p:pic>
        <p:nvPicPr>
          <p:cNvPr id="17" name="Picture 2" descr="https://upload.wikimedia.org/wikipedia/commons/thumb/4/40/Simple_diagram_of_animal_cell_(en).svg/2000px-Simple_diagram_of_animal_cell_(en).svg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76912" y="550031"/>
            <a:ext cx="3385554" cy="2598413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786543" y="5062294"/>
            <a:ext cx="55755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Century Gothic" panose="020B0502020202020204" pitchFamily="34" charset="0"/>
              </a:rPr>
              <a:t>Cell Division</a:t>
            </a:r>
            <a:endParaRPr lang="en-US" sz="3600" b="1" dirty="0">
              <a:latin typeface="Century Gothic" panose="020B0502020202020204" pitchFamily="34" charset="0"/>
            </a:endParaRPr>
          </a:p>
        </p:txBody>
      </p:sp>
      <p:pic>
        <p:nvPicPr>
          <p:cNvPr id="11" name="Picture 2" descr="Image result for daughter cell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108" y="4742240"/>
            <a:ext cx="3485717" cy="219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48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60802" y="-296039"/>
            <a:ext cx="3675888" cy="11914632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60802" y="-3971928"/>
            <a:ext cx="3675888" cy="119146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6651" y="7475886"/>
            <a:ext cx="53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© </a:t>
            </a:r>
            <a:r>
              <a:rPr lang="en-US" sz="1200" dirty="0">
                <a:hlinkClick r:id="rId3"/>
              </a:rPr>
              <a:t>KeslerScience.com</a:t>
            </a:r>
            <a:r>
              <a:rPr lang="is-IS" sz="1200" dirty="0"/>
              <a:t>2016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932017" y="909066"/>
            <a:ext cx="620714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Century Gothic" panose="020B0502020202020204" pitchFamily="34" charset="0"/>
              </a:rPr>
              <a:t>Asexual </a:t>
            </a:r>
          </a:p>
          <a:p>
            <a:r>
              <a:rPr lang="en-US" sz="7200" b="1" dirty="0">
                <a:latin typeface="Century Gothic" panose="020B0502020202020204" pitchFamily="34" charset="0"/>
              </a:rPr>
              <a:t>Reproduction</a:t>
            </a:r>
            <a:endParaRPr lang="en-US" sz="3600" b="1" dirty="0">
              <a:latin typeface="Century Gothic" panose="020B0502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26794" y="4510218"/>
            <a:ext cx="620714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Century Gothic" panose="020B0502020202020204" pitchFamily="34" charset="0"/>
              </a:rPr>
              <a:t>Sexual </a:t>
            </a:r>
          </a:p>
          <a:p>
            <a:r>
              <a:rPr lang="en-US" sz="7200" b="1" dirty="0">
                <a:latin typeface="Century Gothic" panose="020B0502020202020204" pitchFamily="34" charset="0"/>
              </a:rPr>
              <a:t>Reproduction</a:t>
            </a:r>
            <a:endParaRPr lang="en-US" sz="3600" b="1" dirty="0">
              <a:latin typeface="Century Gothic" panose="020B0502020202020204" pitchFamily="34" charset="0"/>
            </a:endParaRPr>
          </a:p>
        </p:txBody>
      </p:sp>
      <p:pic>
        <p:nvPicPr>
          <p:cNvPr id="9" name="Picture 2" descr="Image result for sexual reproduction definition biolog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677" y="4708664"/>
            <a:ext cx="2993506" cy="1796104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mage result for sexual reproduction definition biolog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542" y="1123813"/>
            <a:ext cx="2841641" cy="1705066"/>
          </a:xfrm>
          <a:prstGeom prst="rect">
            <a:avLst/>
          </a:prstGeom>
          <a:noFill/>
          <a:ln w="15875">
            <a:solidFill>
              <a:schemeClr val="accent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779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60802" y="-296039"/>
            <a:ext cx="3675888" cy="11914632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60802" y="-3971928"/>
            <a:ext cx="3675888" cy="119146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6651" y="7475886"/>
            <a:ext cx="53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© </a:t>
            </a:r>
            <a:r>
              <a:rPr lang="en-US" sz="1200" dirty="0">
                <a:hlinkClick r:id="rId3"/>
              </a:rPr>
              <a:t>KeslerScience.com</a:t>
            </a:r>
            <a:r>
              <a:rPr lang="is-IS" sz="1200" dirty="0"/>
              <a:t>2016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1371608" y="1385417"/>
            <a:ext cx="66656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Century Gothic" panose="020B0502020202020204" pitchFamily="34" charset="0"/>
              </a:rPr>
              <a:t>Chromosomes</a:t>
            </a:r>
            <a:endParaRPr lang="en-US" sz="3600" b="1" dirty="0">
              <a:latin typeface="Century Gothic" panose="020B0502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59280" y="5062294"/>
            <a:ext cx="48750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Century Gothic" panose="020B0502020202020204" pitchFamily="34" charset="0"/>
              </a:rPr>
              <a:t>Chromatin</a:t>
            </a:r>
            <a:endParaRPr lang="en-US" sz="3600" b="1" dirty="0">
              <a:latin typeface="Century Gothic" panose="020B0502020202020204" pitchFamily="34" charset="0"/>
            </a:endParaRPr>
          </a:p>
        </p:txBody>
      </p:sp>
      <p:pic>
        <p:nvPicPr>
          <p:cNvPr id="8" name="Picture 2" descr="Image result for chromosom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540" y="854766"/>
            <a:ext cx="2990041" cy="239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chromatin in nucleu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798" y="4523345"/>
            <a:ext cx="3036987" cy="227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/>
          <p:cNvSpPr/>
          <p:nvPr/>
        </p:nvSpPr>
        <p:spPr>
          <a:xfrm>
            <a:off x="7380655" y="5267325"/>
            <a:ext cx="1543050" cy="5334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64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60802" y="-296039"/>
            <a:ext cx="3675888" cy="11914632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60802" y="-3971928"/>
            <a:ext cx="3675888" cy="119146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6651" y="7475886"/>
            <a:ext cx="53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© </a:t>
            </a:r>
            <a:r>
              <a:rPr lang="en-US" sz="1200" dirty="0">
                <a:hlinkClick r:id="rId3"/>
              </a:rPr>
              <a:t>KeslerScience.com</a:t>
            </a:r>
            <a:r>
              <a:rPr lang="is-IS" sz="1200" dirty="0"/>
              <a:t>2016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1859280" y="5062294"/>
            <a:ext cx="55595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Century Gothic" panose="020B0502020202020204" pitchFamily="34" charset="0"/>
              </a:rPr>
              <a:t>Centromere</a:t>
            </a:r>
            <a:endParaRPr lang="en-US" sz="3600" b="1" dirty="0">
              <a:latin typeface="Century Gothic" panose="020B0502020202020204" pitchFamily="34" charset="0"/>
            </a:endParaRPr>
          </a:p>
        </p:txBody>
      </p:sp>
      <p:pic>
        <p:nvPicPr>
          <p:cNvPr id="6" name="Picture 4" descr="Image result for centrome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135" y="4419963"/>
            <a:ext cx="2878283" cy="2527853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83105" y="838065"/>
            <a:ext cx="458010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Century Gothic" panose="020B0502020202020204" pitchFamily="34" charset="0"/>
              </a:rPr>
              <a:t>Daughter </a:t>
            </a:r>
          </a:p>
          <a:p>
            <a:r>
              <a:rPr lang="en-US" sz="7200" b="1" dirty="0">
                <a:latin typeface="Century Gothic" panose="020B0502020202020204" pitchFamily="34" charset="0"/>
              </a:rPr>
              <a:t>Cells</a:t>
            </a:r>
            <a:endParaRPr lang="en-US" sz="3600" b="1" dirty="0">
              <a:latin typeface="Century Gothic" panose="020B0502020202020204" pitchFamily="34" charset="0"/>
            </a:endParaRPr>
          </a:p>
        </p:txBody>
      </p:sp>
      <p:pic>
        <p:nvPicPr>
          <p:cNvPr id="8" name="Picture 2" descr="Image result for daughter cell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893" y="767948"/>
            <a:ext cx="3871525" cy="2434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518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60802" y="-296039"/>
            <a:ext cx="3675888" cy="11914632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60802" y="-3971928"/>
            <a:ext cx="3675888" cy="119146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6651" y="7475886"/>
            <a:ext cx="53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© </a:t>
            </a:r>
            <a:r>
              <a:rPr lang="en-US" sz="1200" dirty="0">
                <a:hlinkClick r:id="rId3"/>
              </a:rPr>
              <a:t>KeslerScience.com</a:t>
            </a:r>
            <a:r>
              <a:rPr lang="is-IS" sz="1200" dirty="0"/>
              <a:t>2016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1859280" y="843927"/>
            <a:ext cx="435888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Century Gothic" panose="020B0502020202020204" pitchFamily="34" charset="0"/>
              </a:rPr>
              <a:t>Prophase</a:t>
            </a:r>
          </a:p>
          <a:p>
            <a:r>
              <a:rPr lang="en-US" sz="7200" b="1" dirty="0">
                <a:latin typeface="Century Gothic" panose="020B0502020202020204" pitchFamily="34" charset="0"/>
              </a:rPr>
              <a:t>(Mitosis)</a:t>
            </a:r>
            <a:endParaRPr lang="en-US" sz="3600" b="1" dirty="0">
              <a:latin typeface="Century Gothic" panose="020B0502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59280" y="4611129"/>
            <a:ext cx="552106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Century Gothic" panose="020B0502020202020204" pitchFamily="34" charset="0"/>
              </a:rPr>
              <a:t>Metaphase </a:t>
            </a:r>
          </a:p>
          <a:p>
            <a:r>
              <a:rPr lang="en-US" sz="7200" b="1" dirty="0">
                <a:latin typeface="Century Gothic" panose="020B0502020202020204" pitchFamily="34" charset="0"/>
              </a:rPr>
              <a:t>(Mitosis)</a:t>
            </a:r>
            <a:endParaRPr lang="en-US" sz="3600" b="1" dirty="0">
              <a:latin typeface="Century Gothic" panose="020B0502020202020204" pitchFamily="34" charset="0"/>
            </a:endParaRPr>
          </a:p>
        </p:txBody>
      </p:sp>
      <p:pic>
        <p:nvPicPr>
          <p:cNvPr id="7" name="Picture 2" descr="Image result for propha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752" y="773112"/>
            <a:ext cx="3466667" cy="244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telophas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657" y="4428233"/>
            <a:ext cx="3321627" cy="249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690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60802" y="-296039"/>
            <a:ext cx="3675888" cy="11914632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60802" y="-3971928"/>
            <a:ext cx="3675888" cy="119146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6651" y="7475886"/>
            <a:ext cx="53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© </a:t>
            </a:r>
            <a:r>
              <a:rPr lang="en-US" sz="1200" dirty="0">
                <a:hlinkClick r:id="rId3"/>
              </a:rPr>
              <a:t>KeslerScience.com</a:t>
            </a:r>
            <a:r>
              <a:rPr lang="is-IS" sz="1200" dirty="0"/>
              <a:t>2016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1859280" y="928038"/>
            <a:ext cx="50593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Century Gothic" panose="020B0502020202020204" pitchFamily="34" charset="0"/>
              </a:rPr>
              <a:t>Anaphase </a:t>
            </a:r>
          </a:p>
          <a:p>
            <a:r>
              <a:rPr lang="en-US" sz="7200" b="1" dirty="0">
                <a:latin typeface="Century Gothic" panose="020B0502020202020204" pitchFamily="34" charset="0"/>
              </a:rPr>
              <a:t>(Mitosis)</a:t>
            </a:r>
            <a:endParaRPr lang="en-US" sz="3600" b="1" dirty="0">
              <a:latin typeface="Century Gothic" panose="020B0502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16889" y="4618959"/>
            <a:ext cx="474681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Century Gothic" panose="020B0502020202020204" pitchFamily="34" charset="0"/>
              </a:rPr>
              <a:t>Telophase</a:t>
            </a:r>
          </a:p>
          <a:p>
            <a:r>
              <a:rPr lang="en-US" sz="7200" b="1" dirty="0">
                <a:latin typeface="Century Gothic" panose="020B0502020202020204" pitchFamily="34" charset="0"/>
              </a:rPr>
              <a:t>(Mitosis)</a:t>
            </a:r>
            <a:endParaRPr lang="en-US" sz="3600" b="1" dirty="0">
              <a:latin typeface="Century Gothic" panose="020B0502020202020204" pitchFamily="34" charset="0"/>
            </a:endParaRPr>
          </a:p>
        </p:txBody>
      </p:sp>
      <p:pic>
        <p:nvPicPr>
          <p:cNvPr id="7" name="Picture 2" descr="Image result for telopha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092" y="4350172"/>
            <a:ext cx="4415032" cy="262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telophas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297" y="804667"/>
            <a:ext cx="3411249" cy="251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380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60802" y="-296039"/>
            <a:ext cx="3675888" cy="11914632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60802" y="-3971928"/>
            <a:ext cx="3675888" cy="119146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6651" y="7475886"/>
            <a:ext cx="53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© </a:t>
            </a:r>
            <a:r>
              <a:rPr lang="en-US" sz="1200" dirty="0">
                <a:hlinkClick r:id="rId3"/>
              </a:rPr>
              <a:t>KeslerScience.com</a:t>
            </a:r>
            <a:r>
              <a:rPr lang="is-IS" sz="1200" dirty="0"/>
              <a:t>2016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1764030" y="896561"/>
            <a:ext cx="493115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Century Gothic" panose="020B0502020202020204" pitchFamily="34" charset="0"/>
              </a:rPr>
              <a:t>Interphase</a:t>
            </a:r>
          </a:p>
          <a:p>
            <a:r>
              <a:rPr lang="en-US" sz="7200" b="1" dirty="0">
                <a:latin typeface="Century Gothic" panose="020B0502020202020204" pitchFamily="34" charset="0"/>
              </a:rPr>
              <a:t>(Mitosis)</a:t>
            </a:r>
            <a:endParaRPr lang="en-US" sz="3600" b="1" dirty="0">
              <a:latin typeface="Century Gothic" panose="020B0502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59280" y="5062294"/>
            <a:ext cx="31373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Century Gothic" panose="020B0502020202020204" pitchFamily="34" charset="0"/>
              </a:rPr>
              <a:t>Mitosis</a:t>
            </a:r>
            <a:endParaRPr lang="en-US" sz="3600" b="1" dirty="0">
              <a:latin typeface="Century Gothic" panose="020B0502020202020204" pitchFamily="34" charset="0"/>
            </a:endParaRPr>
          </a:p>
        </p:txBody>
      </p:sp>
      <p:pic>
        <p:nvPicPr>
          <p:cNvPr id="7" name="Picture 2" descr="Image result for cell divis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346" y="4591099"/>
            <a:ext cx="4745934" cy="237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telophas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570" y="748746"/>
            <a:ext cx="3075710" cy="230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804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60802" y="-296039"/>
            <a:ext cx="3675888" cy="11914632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60802" y="-3971928"/>
            <a:ext cx="3675888" cy="119146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6651" y="7475886"/>
            <a:ext cx="53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© </a:t>
            </a:r>
            <a:r>
              <a:rPr lang="en-US" sz="1200" dirty="0">
                <a:hlinkClick r:id="rId3"/>
              </a:rPr>
              <a:t>KeslerScience.com</a:t>
            </a:r>
            <a:r>
              <a:rPr lang="is-IS" sz="1200" dirty="0"/>
              <a:t>2016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1764030" y="896561"/>
            <a:ext cx="594425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latin typeface="Century Gothic" panose="020B0502020202020204" pitchFamily="34" charset="0"/>
              </a:rPr>
              <a:t>Prophase I &amp; ll</a:t>
            </a:r>
          </a:p>
          <a:p>
            <a:r>
              <a:rPr lang="en-US" sz="6600" b="1" dirty="0">
                <a:latin typeface="Century Gothic" panose="020B0502020202020204" pitchFamily="34" charset="0"/>
              </a:rPr>
              <a:t>(Meiosis)</a:t>
            </a:r>
            <a:endParaRPr lang="en-US" sz="3200" b="1" dirty="0">
              <a:latin typeface="Century Gothic" panose="020B0502020202020204" pitchFamily="34" charset="0"/>
            </a:endParaRPr>
          </a:p>
        </p:txBody>
      </p:sp>
      <p:pic>
        <p:nvPicPr>
          <p:cNvPr id="6" name="Picture 5" descr="Image result for prophase I and II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175" y="846342"/>
            <a:ext cx="3028988" cy="239787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1716405" y="4693392"/>
            <a:ext cx="616707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atin typeface="Century Gothic" panose="020B0502020202020204" pitchFamily="34" charset="0"/>
              </a:rPr>
              <a:t>Metaphase I &amp; ll</a:t>
            </a:r>
          </a:p>
          <a:p>
            <a:r>
              <a:rPr lang="en-US" sz="6000" b="1" dirty="0">
                <a:latin typeface="Century Gothic" panose="020B0502020202020204" pitchFamily="34" charset="0"/>
              </a:rPr>
              <a:t>(Meiosis)</a:t>
            </a:r>
            <a:endParaRPr lang="en-US" sz="2800" b="1" dirty="0">
              <a:latin typeface="Century Gothic" panose="020B0502020202020204" pitchFamily="34" charset="0"/>
            </a:endParaRPr>
          </a:p>
        </p:txBody>
      </p:sp>
      <p:pic>
        <p:nvPicPr>
          <p:cNvPr id="8" name="Picture 7" descr="Image result for Metaphase ! and II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175" y="4715072"/>
            <a:ext cx="3009957" cy="2085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224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78727" y="-2325344"/>
            <a:ext cx="7452360" cy="124358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5724" y="7098816"/>
            <a:ext cx="53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© </a:t>
            </a:r>
            <a:r>
              <a:rPr lang="en-US" sz="1200">
                <a:solidFill>
                  <a:schemeClr val="bg1">
                    <a:lumMod val="75000"/>
                  </a:schemeClr>
                </a:solidFill>
              </a:rPr>
              <a:t>Kesler Science, </a:t>
            </a:r>
            <a:r>
              <a:rPr lang="is-IS" sz="1200" dirty="0">
                <a:solidFill>
                  <a:schemeClr val="bg1">
                    <a:lumMod val="75000"/>
                  </a:schemeClr>
                </a:solidFill>
              </a:rPr>
              <a:t>2016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7260" y="668067"/>
            <a:ext cx="11283042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Century Gothic" charset="0"/>
                <a:ea typeface="Century Gothic" charset="0"/>
                <a:cs typeface="Century Gothic" charset="0"/>
              </a:rPr>
              <a:t>I CAN </a:t>
            </a:r>
            <a:r>
              <a:rPr lang="en-US" sz="6000" dirty="0">
                <a:latin typeface="Century Gothic" charset="0"/>
                <a:ea typeface="Century Gothic" charset="0"/>
                <a:cs typeface="Century Gothic" charset="0"/>
              </a:rPr>
              <a:t>define mitosis and meiosis and identify what occurs at each phase of cell division</a:t>
            </a:r>
          </a:p>
          <a:p>
            <a:endParaRPr lang="en-US" sz="6000" dirty="0">
              <a:latin typeface="Century Gothic" charset="0"/>
              <a:ea typeface="Century Gothic" charset="0"/>
              <a:cs typeface="Century Gothic" charset="0"/>
            </a:endParaRPr>
          </a:p>
          <a:p>
            <a:r>
              <a:rPr lang="en-US" sz="6000" b="1" dirty="0">
                <a:latin typeface="Century Gothic" charset="0"/>
                <a:ea typeface="Century Gothic" charset="0"/>
                <a:cs typeface="Century Gothic" charset="0"/>
              </a:rPr>
              <a:t>I CAN </a:t>
            </a:r>
            <a:r>
              <a:rPr lang="en-US" sz="6000" dirty="0">
                <a:latin typeface="Century Gothic" charset="0"/>
                <a:ea typeface="Century Gothic" charset="0"/>
                <a:cs typeface="Century Gothic" charset="0"/>
              </a:rPr>
              <a:t>compare and contrast mitosis and meiosis</a:t>
            </a:r>
          </a:p>
          <a:p>
            <a:endParaRPr lang="en-US" sz="6000" dirty="0">
              <a:latin typeface="Century Gothic" charset="0"/>
              <a:ea typeface="Century Gothic" charset="0"/>
              <a:cs typeface="Century Gothic" charset="0"/>
            </a:endParaRPr>
          </a:p>
          <a:p>
            <a:endParaRPr lang="en-US" sz="60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44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60802" y="-296039"/>
            <a:ext cx="3675888" cy="11914632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60802" y="-3971928"/>
            <a:ext cx="3675888" cy="119146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6651" y="7475886"/>
            <a:ext cx="53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© </a:t>
            </a:r>
            <a:r>
              <a:rPr lang="en-US" sz="1200" dirty="0">
                <a:hlinkClick r:id="rId3"/>
              </a:rPr>
              <a:t>KeslerScience.com</a:t>
            </a:r>
            <a:r>
              <a:rPr lang="is-IS" sz="1200" dirty="0"/>
              <a:t>2016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1764030" y="896561"/>
            <a:ext cx="635141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latin typeface="Century Gothic" panose="020B0502020202020204" pitchFamily="34" charset="0"/>
              </a:rPr>
              <a:t>Anaphase I &amp; ll</a:t>
            </a:r>
          </a:p>
          <a:p>
            <a:r>
              <a:rPr lang="en-US" sz="6600" b="1" dirty="0">
                <a:latin typeface="Century Gothic" panose="020B0502020202020204" pitchFamily="34" charset="0"/>
              </a:rPr>
              <a:t>(Meiosis)</a:t>
            </a:r>
            <a:endParaRPr lang="en-US" sz="3200" b="1" dirty="0">
              <a:latin typeface="Century Gothic" panose="020B0502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2605" y="4693392"/>
            <a:ext cx="630012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latin typeface="Century Gothic" panose="020B0502020202020204" pitchFamily="34" charset="0"/>
              </a:rPr>
              <a:t>Telophase I &amp; ll</a:t>
            </a:r>
          </a:p>
          <a:p>
            <a:r>
              <a:rPr lang="en-US" sz="6600" b="1" dirty="0">
                <a:latin typeface="Century Gothic" panose="020B0502020202020204" pitchFamily="34" charset="0"/>
              </a:rPr>
              <a:t>(Meiosis)</a:t>
            </a:r>
            <a:endParaRPr lang="en-US" sz="3200" b="1" dirty="0">
              <a:latin typeface="Century Gothic" panose="020B0502020202020204" pitchFamily="34" charset="0"/>
            </a:endParaRPr>
          </a:p>
        </p:txBody>
      </p:sp>
      <p:pic>
        <p:nvPicPr>
          <p:cNvPr id="7" name="Picture 6" descr="Image result for prophase I and II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449" y="1126913"/>
            <a:ext cx="2704951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Image result for telophase 1 and II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959" y="5086350"/>
            <a:ext cx="2924641" cy="16642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46591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60802" y="-296039"/>
            <a:ext cx="3675888" cy="11914632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60802" y="-3971928"/>
            <a:ext cx="3675888" cy="119146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6651" y="7475886"/>
            <a:ext cx="53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© </a:t>
            </a:r>
            <a:r>
              <a:rPr lang="en-US" sz="1200" dirty="0">
                <a:hlinkClick r:id="rId3"/>
              </a:rPr>
              <a:t>KeslerScience.com</a:t>
            </a:r>
            <a:r>
              <a:rPr lang="is-IS" sz="1200" dirty="0"/>
              <a:t>2016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1859280" y="1385417"/>
            <a:ext cx="57214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Century Gothic" panose="020B0502020202020204" pitchFamily="34" charset="0"/>
              </a:rPr>
              <a:t>Diploid Cells</a:t>
            </a:r>
            <a:endParaRPr lang="en-US" sz="3600" b="1" dirty="0">
              <a:latin typeface="Century Gothic" panose="020B0502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51460" y="5062294"/>
            <a:ext cx="60917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Century Gothic" panose="020B0502020202020204" pitchFamily="34" charset="0"/>
              </a:rPr>
              <a:t>Haploid Cells</a:t>
            </a:r>
            <a:endParaRPr lang="en-US" sz="3600" b="1" dirty="0">
              <a:latin typeface="Century Gothic" panose="020B0502020202020204" pitchFamily="34" charset="0"/>
            </a:endParaRPr>
          </a:p>
        </p:txBody>
      </p:sp>
      <p:pic>
        <p:nvPicPr>
          <p:cNvPr id="7" name="Picture 2" descr="Image result for diploid cell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280" y="1140436"/>
            <a:ext cx="3232470" cy="162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diploid cell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597" y="4848484"/>
            <a:ext cx="3232470" cy="162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5518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60802" y="-296039"/>
            <a:ext cx="3675888" cy="11914632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60802" y="-3971928"/>
            <a:ext cx="3675888" cy="119146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6651" y="7475886"/>
            <a:ext cx="53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© </a:t>
            </a:r>
            <a:r>
              <a:rPr lang="en-US" sz="1200" dirty="0">
                <a:hlinkClick r:id="rId3"/>
              </a:rPr>
              <a:t>KeslerScience.com</a:t>
            </a:r>
            <a:r>
              <a:rPr lang="is-IS" sz="1200" dirty="0"/>
              <a:t>2016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1859280" y="1385417"/>
            <a:ext cx="34515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Century Gothic" panose="020B0502020202020204" pitchFamily="34" charset="0"/>
              </a:rPr>
              <a:t>Meiosis</a:t>
            </a:r>
            <a:endParaRPr lang="en-US" sz="3600" b="1" dirty="0">
              <a:latin typeface="Century Gothic" panose="020B0502020202020204" pitchFamily="34" charset="0"/>
            </a:endParaRPr>
          </a:p>
        </p:txBody>
      </p:sp>
      <p:pic>
        <p:nvPicPr>
          <p:cNvPr id="6" name="Picture 4" descr="Image result for cell divis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976" y="766553"/>
            <a:ext cx="3882254" cy="243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59280" y="5062294"/>
            <a:ext cx="42482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Century Gothic" panose="020B0502020202020204" pitchFamily="34" charset="0"/>
              </a:rPr>
              <a:t>Centriole</a:t>
            </a:r>
            <a:endParaRPr lang="en-US" sz="3600" b="1" dirty="0">
              <a:latin typeface="Century Gothic" panose="020B0502020202020204" pitchFamily="34" charset="0"/>
            </a:endParaRPr>
          </a:p>
        </p:txBody>
      </p:sp>
      <p:pic>
        <p:nvPicPr>
          <p:cNvPr id="8" name="Picture 2" descr="Image result for centrio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025" y="4466994"/>
            <a:ext cx="3478205" cy="226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/>
          <p:cNvSpPr/>
          <p:nvPr/>
        </p:nvSpPr>
        <p:spPr>
          <a:xfrm>
            <a:off x="6364480" y="5411674"/>
            <a:ext cx="871430" cy="37147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/>
          <p:cNvSpPr/>
          <p:nvPr/>
        </p:nvSpPr>
        <p:spPr>
          <a:xfrm rot="10800000">
            <a:off x="10358345" y="5411674"/>
            <a:ext cx="871430" cy="37147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88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60802" y="-296039"/>
            <a:ext cx="3675888" cy="11914632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60802" y="-3971928"/>
            <a:ext cx="3675888" cy="119146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6651" y="7475886"/>
            <a:ext cx="53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© </a:t>
            </a:r>
            <a:r>
              <a:rPr lang="en-US" sz="1200" dirty="0">
                <a:hlinkClick r:id="rId3"/>
              </a:rPr>
              <a:t>KeslerScience.com</a:t>
            </a:r>
            <a:r>
              <a:rPr lang="is-IS" sz="1200" dirty="0"/>
              <a:t>2016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1859280" y="1385417"/>
            <a:ext cx="48558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Century Gothic" panose="020B0502020202020204" pitchFamily="34" charset="0"/>
              </a:rPr>
              <a:t>Cell Cycle</a:t>
            </a:r>
            <a:endParaRPr lang="en-US" sz="3600" b="1" dirty="0">
              <a:latin typeface="Century Gothic" panose="020B0502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24648" y="5080283"/>
            <a:ext cx="5243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Century Gothic" panose="020B0502020202020204" pitchFamily="34" charset="0"/>
              </a:rPr>
              <a:t>Cytokinesis</a:t>
            </a:r>
            <a:endParaRPr lang="en-US" sz="3600" b="1" dirty="0">
              <a:latin typeface="Century Gothic" panose="020B0502020202020204" pitchFamily="34" charset="0"/>
            </a:endParaRPr>
          </a:p>
        </p:txBody>
      </p:sp>
      <p:pic>
        <p:nvPicPr>
          <p:cNvPr id="7" name="Picture 2" descr="Image result for phases of mitosi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373" y="1786640"/>
            <a:ext cx="8188037" cy="159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cytokinesi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010" y="4488896"/>
            <a:ext cx="3755400" cy="234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933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60802" y="-296039"/>
            <a:ext cx="3675888" cy="11914632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60802" y="-3971928"/>
            <a:ext cx="3675888" cy="119146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6651" y="7475886"/>
            <a:ext cx="53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© </a:t>
            </a:r>
            <a:r>
              <a:rPr lang="en-US" sz="1200" dirty="0">
                <a:hlinkClick r:id="rId3"/>
              </a:rPr>
              <a:t>KeslerScience.com</a:t>
            </a:r>
            <a:r>
              <a:rPr lang="is-IS" sz="1200" dirty="0"/>
              <a:t>2016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1783080" y="904490"/>
            <a:ext cx="509626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Century Gothic" panose="020B0502020202020204" pitchFamily="34" charset="0"/>
              </a:rPr>
              <a:t>Interkinesis</a:t>
            </a:r>
          </a:p>
          <a:p>
            <a:r>
              <a:rPr lang="en-US" sz="7200" b="1" dirty="0">
                <a:latin typeface="Century Gothic" panose="020B0502020202020204" pitchFamily="34" charset="0"/>
              </a:rPr>
              <a:t>(Meiosis)</a:t>
            </a:r>
            <a:endParaRPr lang="en-US" sz="3600" b="1" dirty="0">
              <a:latin typeface="Century Gothic" panose="020B0502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20250" y="4542952"/>
            <a:ext cx="636263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latin typeface="Century Gothic" panose="020B0502020202020204" pitchFamily="34" charset="0"/>
              </a:rPr>
              <a:t>Homologous</a:t>
            </a:r>
          </a:p>
          <a:p>
            <a:r>
              <a:rPr lang="en-US" sz="6600" b="1" dirty="0">
                <a:latin typeface="Century Gothic" panose="020B0502020202020204" pitchFamily="34" charset="0"/>
              </a:rPr>
              <a:t>Chromosomes </a:t>
            </a:r>
          </a:p>
        </p:txBody>
      </p:sp>
      <p:pic>
        <p:nvPicPr>
          <p:cNvPr id="7" name="Picture 4" descr="Image result for homologou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025" y="4772024"/>
            <a:ext cx="3181866" cy="1894585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Image result for simple cell diagra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600" y="727873"/>
            <a:ext cx="1033388" cy="117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Image result for simple cell diagra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600" y="1924340"/>
            <a:ext cx="1033388" cy="117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Image result for simple cell diagra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5934" y="1955596"/>
            <a:ext cx="1033388" cy="117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Image result for simple cell diagra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3064" y="727873"/>
            <a:ext cx="1033388" cy="117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0591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60802" y="-296039"/>
            <a:ext cx="3675888" cy="11914632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60802" y="-3971928"/>
            <a:ext cx="3675888" cy="119146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6651" y="7475886"/>
            <a:ext cx="53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© </a:t>
            </a:r>
            <a:r>
              <a:rPr lang="en-US" sz="1200" dirty="0">
                <a:hlinkClick r:id="rId3"/>
              </a:rPr>
              <a:t>KeslerScience.com</a:t>
            </a:r>
            <a:r>
              <a:rPr lang="is-IS" sz="1200" dirty="0"/>
              <a:t>2016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754505" y="1451121"/>
            <a:ext cx="44326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Century Gothic" panose="020B0502020202020204" pitchFamily="34" charset="0"/>
              </a:rPr>
              <a:t>Replicate</a:t>
            </a:r>
            <a:endParaRPr lang="en-US" sz="3600" b="1" dirty="0">
              <a:latin typeface="Century Gothic" panose="020B0502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54505" y="4554210"/>
            <a:ext cx="37305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Century Gothic" panose="020B0502020202020204" pitchFamily="34" charset="0"/>
              </a:rPr>
              <a:t>Spindle </a:t>
            </a:r>
          </a:p>
          <a:p>
            <a:r>
              <a:rPr lang="en-US" sz="7200" b="1" dirty="0">
                <a:latin typeface="Century Gothic" panose="020B0502020202020204" pitchFamily="34" charset="0"/>
              </a:rPr>
              <a:t>Fibers </a:t>
            </a:r>
          </a:p>
        </p:txBody>
      </p:sp>
      <p:pic>
        <p:nvPicPr>
          <p:cNvPr id="8" name="Picture 2" descr="Image result for duplica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088" y="950320"/>
            <a:ext cx="3881437" cy="1999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telophas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657" y="4428233"/>
            <a:ext cx="3321627" cy="249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/>
          <p:cNvSpPr/>
          <p:nvPr/>
        </p:nvSpPr>
        <p:spPr>
          <a:xfrm rot="21090839">
            <a:off x="6143625" y="5953125"/>
            <a:ext cx="1666875" cy="35019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619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60802" y="-296039"/>
            <a:ext cx="3675888" cy="11914632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60802" y="-3971928"/>
            <a:ext cx="3675888" cy="119146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6651" y="7475886"/>
            <a:ext cx="53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© </a:t>
            </a:r>
            <a:r>
              <a:rPr lang="en-US" sz="1200" dirty="0">
                <a:hlinkClick r:id="rId3"/>
              </a:rPr>
              <a:t>KeslerScience.com</a:t>
            </a:r>
            <a:r>
              <a:rPr lang="is-IS" sz="1200" dirty="0"/>
              <a:t>2016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1754505" y="853792"/>
            <a:ext cx="533511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Century Gothic" panose="020B0502020202020204" pitchFamily="34" charset="0"/>
              </a:rPr>
              <a:t>Sister </a:t>
            </a:r>
          </a:p>
          <a:p>
            <a:r>
              <a:rPr lang="en-US" sz="7200" b="1" dirty="0">
                <a:latin typeface="Century Gothic" panose="020B0502020202020204" pitchFamily="34" charset="0"/>
              </a:rPr>
              <a:t>Chromatids</a:t>
            </a:r>
            <a:endParaRPr lang="en-US" sz="3600" b="1" dirty="0">
              <a:latin typeface="Century Gothic" panose="020B0502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54505" y="4554210"/>
            <a:ext cx="43428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Century Gothic" panose="020B0502020202020204" pitchFamily="34" charset="0"/>
              </a:rPr>
              <a:t>Nuclear</a:t>
            </a:r>
          </a:p>
          <a:p>
            <a:r>
              <a:rPr lang="en-US" sz="7200" b="1" dirty="0">
                <a:latin typeface="Century Gothic" panose="020B0502020202020204" pitchFamily="34" charset="0"/>
              </a:rPr>
              <a:t>Envelope</a:t>
            </a:r>
          </a:p>
        </p:txBody>
      </p:sp>
      <p:pic>
        <p:nvPicPr>
          <p:cNvPr id="7" name="Picture 2" descr="Image result for sister chromatid defini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150" y="853792"/>
            <a:ext cx="2529639" cy="236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chromatin in nucleu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798" y="4523345"/>
            <a:ext cx="3036987" cy="227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/>
          <p:cNvSpPr/>
          <p:nvPr/>
        </p:nvSpPr>
        <p:spPr>
          <a:xfrm>
            <a:off x="7089620" y="5267325"/>
            <a:ext cx="1543050" cy="5334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0586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60802" y="-296039"/>
            <a:ext cx="3675888" cy="11914632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60802" y="-3971928"/>
            <a:ext cx="3675888" cy="119146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6651" y="7475886"/>
            <a:ext cx="53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© </a:t>
            </a:r>
            <a:r>
              <a:rPr lang="en-US" sz="1200" dirty="0">
                <a:hlinkClick r:id="rId3"/>
              </a:rPr>
              <a:t>KeslerScience.com</a:t>
            </a:r>
            <a:r>
              <a:rPr lang="is-IS" sz="1200" dirty="0"/>
              <a:t>2016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1993505" y="831420"/>
            <a:ext cx="408156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Century Gothic" panose="020B0502020202020204" pitchFamily="34" charset="0"/>
              </a:rPr>
              <a:t>Somatic </a:t>
            </a:r>
          </a:p>
          <a:p>
            <a:r>
              <a:rPr lang="en-US" sz="7200" b="1" dirty="0">
                <a:latin typeface="Century Gothic" panose="020B0502020202020204" pitchFamily="34" charset="0"/>
              </a:rPr>
              <a:t>Cell</a:t>
            </a:r>
            <a:endParaRPr lang="en-US" sz="3600" b="1" dirty="0">
              <a:latin typeface="Century Gothic" panose="020B0502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1301" y="5087944"/>
            <a:ext cx="47259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Century Gothic" panose="020B0502020202020204" pitchFamily="34" charset="0"/>
              </a:rPr>
              <a:t>Germ Cell</a:t>
            </a:r>
            <a:endParaRPr lang="en-US" sz="6000" b="1" dirty="0">
              <a:latin typeface="Century Gothic" panose="020B0502020202020204" pitchFamily="34" charset="0"/>
            </a:endParaRPr>
          </a:p>
        </p:txBody>
      </p:sp>
      <p:pic>
        <p:nvPicPr>
          <p:cNvPr id="7" name="Picture 2" descr="Image result for somatic cell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223" y="678909"/>
            <a:ext cx="3050718" cy="261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2694" y="4421228"/>
            <a:ext cx="2592247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954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60802" y="-3971928"/>
            <a:ext cx="3675888" cy="119146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6651" y="7475886"/>
            <a:ext cx="53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© </a:t>
            </a:r>
            <a:r>
              <a:rPr lang="en-US" sz="1200" dirty="0">
                <a:hlinkClick r:id="rId3"/>
              </a:rPr>
              <a:t>KeslerScience.com</a:t>
            </a:r>
            <a:r>
              <a:rPr lang="is-IS" sz="1200" dirty="0"/>
              <a:t>2016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1986261" y="1315803"/>
            <a:ext cx="521168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>
                <a:latin typeface="Century Gothic" panose="020B0502020202020204" pitchFamily="34" charset="0"/>
              </a:rPr>
              <a:t>Centrosome</a:t>
            </a:r>
            <a:endParaRPr lang="en-US" sz="3200" b="1" dirty="0">
              <a:latin typeface="Century Gothic" panose="020B0502020202020204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5600" y="724361"/>
            <a:ext cx="2959100" cy="252244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9519920" y="965200"/>
            <a:ext cx="457200" cy="142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191865" y="1681610"/>
            <a:ext cx="656243" cy="147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044965" y="2176910"/>
            <a:ext cx="656243" cy="147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77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62363" y="-296908"/>
            <a:ext cx="3676876" cy="119187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77581" y="-3849427"/>
            <a:ext cx="3676876" cy="119187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651" y="7475886"/>
            <a:ext cx="53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© </a:t>
            </a:r>
            <a:r>
              <a:rPr lang="en-US" sz="1200" dirty="0">
                <a:hlinkClick r:id="rId3"/>
              </a:rPr>
              <a:t>KeslerScience.com</a:t>
            </a:r>
            <a:r>
              <a:rPr lang="is-IS" sz="1200" dirty="0"/>
              <a:t>2016</a:t>
            </a:r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1859280" y="1385417"/>
            <a:ext cx="23439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Century Gothic" panose="020B0502020202020204" pitchFamily="34" charset="0"/>
              </a:rPr>
              <a:t>Cells</a:t>
            </a:r>
            <a:endParaRPr lang="en-US" sz="3600" b="1" dirty="0">
              <a:latin typeface="Century Gothic" panose="020B0502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86543" y="5062294"/>
            <a:ext cx="55755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Century Gothic" panose="020B0502020202020204" pitchFamily="34" charset="0"/>
              </a:rPr>
              <a:t>Cell Division</a:t>
            </a:r>
            <a:endParaRPr lang="en-US" sz="3600" b="1" dirty="0">
              <a:latin typeface="Century Gothic" panose="020B0502020202020204" pitchFamily="34" charset="0"/>
            </a:endParaRPr>
          </a:p>
        </p:txBody>
      </p:sp>
      <p:pic>
        <p:nvPicPr>
          <p:cNvPr id="5122" name="Picture 2" descr="https://upload.wikimedia.org/wikipedia/commons/thumb/4/40/Simple_diagram_of_animal_cell_(en).svg/2000px-Simple_diagram_of_animal_cell_(en).svg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76912" y="550031"/>
            <a:ext cx="3385554" cy="2598413"/>
          </a:xfrm>
          <a:prstGeom prst="rect">
            <a:avLst/>
          </a:prstGeom>
          <a:noFill/>
        </p:spPr>
      </p:pic>
      <p:pic>
        <p:nvPicPr>
          <p:cNvPr id="9" name="Picture 2" descr="Image result for daughter cell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583" y="4499598"/>
            <a:ext cx="3871525" cy="2434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310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62363" y="-296908"/>
            <a:ext cx="3676876" cy="119187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62363" y="-3973785"/>
            <a:ext cx="3676876" cy="119187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651" y="7475886"/>
            <a:ext cx="53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© </a:t>
            </a:r>
            <a:r>
              <a:rPr lang="en-US" sz="1200" dirty="0">
                <a:hlinkClick r:id="rId3"/>
              </a:rPr>
              <a:t>KeslerScience.com</a:t>
            </a:r>
            <a:r>
              <a:rPr lang="is-IS" sz="1200" dirty="0"/>
              <a:t>2016</a:t>
            </a:r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1932017" y="909066"/>
            <a:ext cx="620714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Century Gothic" panose="020B0502020202020204" pitchFamily="34" charset="0"/>
              </a:rPr>
              <a:t>Asexual </a:t>
            </a:r>
          </a:p>
          <a:p>
            <a:r>
              <a:rPr lang="en-US" sz="7200" b="1" dirty="0">
                <a:latin typeface="Century Gothic" panose="020B0502020202020204" pitchFamily="34" charset="0"/>
              </a:rPr>
              <a:t>Reproduction</a:t>
            </a:r>
            <a:endParaRPr lang="en-US" sz="3600" b="1" dirty="0">
              <a:latin typeface="Century Gothic" panose="020B0502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41069" y="4510218"/>
            <a:ext cx="620714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Century Gothic" panose="020B0502020202020204" pitchFamily="34" charset="0"/>
              </a:rPr>
              <a:t>Sexual </a:t>
            </a:r>
          </a:p>
          <a:p>
            <a:r>
              <a:rPr lang="en-US" sz="7200" b="1" dirty="0">
                <a:latin typeface="Century Gothic" panose="020B0502020202020204" pitchFamily="34" charset="0"/>
              </a:rPr>
              <a:t>Reproduction</a:t>
            </a:r>
            <a:endParaRPr lang="en-US" sz="3600" b="1" dirty="0">
              <a:latin typeface="Century Gothic" panose="020B0502020202020204" pitchFamily="34" charset="0"/>
            </a:endParaRPr>
          </a:p>
        </p:txBody>
      </p:sp>
      <p:pic>
        <p:nvPicPr>
          <p:cNvPr id="8" name="Picture 2" descr="Image result for sexual reproduction definition biolog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217" y="4708664"/>
            <a:ext cx="3179316" cy="1907590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sexual reproduction definition biolog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542" y="1123813"/>
            <a:ext cx="3008939" cy="1705066"/>
          </a:xfrm>
          <a:prstGeom prst="rect">
            <a:avLst/>
          </a:prstGeom>
          <a:noFill/>
          <a:ln w="15875">
            <a:solidFill>
              <a:schemeClr val="accent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563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62363" y="-296908"/>
            <a:ext cx="3676876" cy="119187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62363" y="-3973785"/>
            <a:ext cx="3676876" cy="119187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651" y="7475886"/>
            <a:ext cx="53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© </a:t>
            </a:r>
            <a:r>
              <a:rPr lang="en-US" sz="1200" dirty="0">
                <a:hlinkClick r:id="rId3"/>
              </a:rPr>
              <a:t>KeslerScience.com</a:t>
            </a:r>
            <a:r>
              <a:rPr lang="is-IS" sz="1200" dirty="0"/>
              <a:t>2016</a:t>
            </a:r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1516377" y="1385417"/>
            <a:ext cx="66656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Century Gothic" panose="020B0502020202020204" pitchFamily="34" charset="0"/>
              </a:rPr>
              <a:t>Chromosomes</a:t>
            </a:r>
            <a:endParaRPr lang="en-US" sz="3600" b="1" dirty="0">
              <a:latin typeface="Century Gothic" panose="020B0502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59280" y="5062294"/>
            <a:ext cx="48750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Century Gothic" panose="020B0502020202020204" pitchFamily="34" charset="0"/>
              </a:rPr>
              <a:t>Chromatin</a:t>
            </a:r>
            <a:endParaRPr lang="en-US" sz="3600" b="1" dirty="0">
              <a:latin typeface="Century Gothic" panose="020B0502020202020204" pitchFamily="34" charset="0"/>
            </a:endParaRPr>
          </a:p>
        </p:txBody>
      </p:sp>
      <p:pic>
        <p:nvPicPr>
          <p:cNvPr id="1026" name="Picture 2" descr="Image result for chromosom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040" y="846468"/>
            <a:ext cx="2990041" cy="239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chromatin in nucleu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798" y="4523345"/>
            <a:ext cx="3036987" cy="227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/>
          <p:cNvSpPr/>
          <p:nvPr/>
        </p:nvSpPr>
        <p:spPr>
          <a:xfrm>
            <a:off x="7380655" y="5267325"/>
            <a:ext cx="1543050" cy="5334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167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62363" y="-296908"/>
            <a:ext cx="3676876" cy="119187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62363" y="-3973785"/>
            <a:ext cx="3676876" cy="119187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651" y="7475886"/>
            <a:ext cx="53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© </a:t>
            </a:r>
            <a:r>
              <a:rPr lang="en-US" sz="1200" dirty="0">
                <a:hlinkClick r:id="rId3"/>
              </a:rPr>
              <a:t>KeslerScience.com</a:t>
            </a:r>
            <a:r>
              <a:rPr lang="is-IS" sz="1200" dirty="0"/>
              <a:t>2016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859280" y="5062294"/>
            <a:ext cx="55595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Century Gothic" panose="020B0502020202020204" pitchFamily="34" charset="0"/>
              </a:rPr>
              <a:t>Centromere</a:t>
            </a:r>
            <a:endParaRPr lang="en-US" sz="3600" b="1" dirty="0">
              <a:latin typeface="Century Gothic" panose="020B0502020202020204" pitchFamily="34" charset="0"/>
            </a:endParaRPr>
          </a:p>
        </p:txBody>
      </p:sp>
      <p:pic>
        <p:nvPicPr>
          <p:cNvPr id="2052" name="Picture 4" descr="Image result for centrome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135" y="4419963"/>
            <a:ext cx="2878283" cy="2527853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754505" y="853792"/>
            <a:ext cx="458010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Century Gothic" panose="020B0502020202020204" pitchFamily="34" charset="0"/>
              </a:rPr>
              <a:t>Daughter </a:t>
            </a:r>
          </a:p>
          <a:p>
            <a:r>
              <a:rPr lang="en-US" sz="7200" b="1" dirty="0">
                <a:latin typeface="Century Gothic" panose="020B0502020202020204" pitchFamily="34" charset="0"/>
              </a:rPr>
              <a:t>Cells</a:t>
            </a:r>
            <a:endParaRPr lang="en-US" sz="3600" b="1" dirty="0">
              <a:latin typeface="Century Gothic" panose="020B0502020202020204" pitchFamily="34" charset="0"/>
            </a:endParaRPr>
          </a:p>
        </p:txBody>
      </p:sp>
      <p:pic>
        <p:nvPicPr>
          <p:cNvPr id="10" name="Picture 2" descr="Image result for daughter cell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620" y="790514"/>
            <a:ext cx="3871525" cy="2434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166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62363" y="-296908"/>
            <a:ext cx="3676876" cy="119187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62363" y="-3973785"/>
            <a:ext cx="3676876" cy="119187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651" y="7475886"/>
            <a:ext cx="53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© </a:t>
            </a:r>
            <a:r>
              <a:rPr lang="en-US" sz="1200" dirty="0">
                <a:hlinkClick r:id="rId3"/>
              </a:rPr>
              <a:t>KeslerScience.com</a:t>
            </a:r>
            <a:r>
              <a:rPr lang="is-IS" sz="1200" dirty="0"/>
              <a:t>2016</a:t>
            </a:r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1859280" y="843927"/>
            <a:ext cx="435888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Century Gothic" panose="020B0502020202020204" pitchFamily="34" charset="0"/>
              </a:rPr>
              <a:t>Prophase</a:t>
            </a:r>
          </a:p>
          <a:p>
            <a:r>
              <a:rPr lang="en-US" sz="7200" b="1" dirty="0">
                <a:latin typeface="Century Gothic" panose="020B0502020202020204" pitchFamily="34" charset="0"/>
              </a:rPr>
              <a:t>(Mitosis)</a:t>
            </a:r>
            <a:endParaRPr lang="en-US" sz="3600" b="1" dirty="0">
              <a:latin typeface="Century Gothic" panose="020B0502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59280" y="4611129"/>
            <a:ext cx="552106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Century Gothic" panose="020B0502020202020204" pitchFamily="34" charset="0"/>
              </a:rPr>
              <a:t>Metaphase </a:t>
            </a:r>
          </a:p>
          <a:p>
            <a:r>
              <a:rPr lang="en-US" sz="7200" b="1" dirty="0">
                <a:latin typeface="Century Gothic" panose="020B0502020202020204" pitchFamily="34" charset="0"/>
              </a:rPr>
              <a:t>(Mitosis)</a:t>
            </a:r>
            <a:endParaRPr lang="en-US" sz="3600" b="1" dirty="0">
              <a:latin typeface="Century Gothic" panose="020B0502020202020204" pitchFamily="34" charset="0"/>
            </a:endParaRPr>
          </a:p>
        </p:txBody>
      </p:sp>
      <p:pic>
        <p:nvPicPr>
          <p:cNvPr id="3074" name="Picture 2" descr="Image result for propha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752" y="773112"/>
            <a:ext cx="3466667" cy="244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telophas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657" y="4428233"/>
            <a:ext cx="3321627" cy="249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948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62363" y="-296908"/>
            <a:ext cx="3676876" cy="119187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62363" y="-3973785"/>
            <a:ext cx="3676876" cy="119187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651" y="7475886"/>
            <a:ext cx="53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© </a:t>
            </a:r>
            <a:r>
              <a:rPr lang="en-US" sz="1200" dirty="0">
                <a:hlinkClick r:id="rId3"/>
              </a:rPr>
              <a:t>KeslerScience.com</a:t>
            </a:r>
            <a:r>
              <a:rPr lang="is-IS" sz="1200" dirty="0"/>
              <a:t>2016</a:t>
            </a:r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1859280" y="928038"/>
            <a:ext cx="50593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Century Gothic" panose="020B0502020202020204" pitchFamily="34" charset="0"/>
              </a:rPr>
              <a:t>Anaphase </a:t>
            </a:r>
          </a:p>
          <a:p>
            <a:r>
              <a:rPr lang="en-US" sz="7200" b="1" dirty="0">
                <a:latin typeface="Century Gothic" panose="020B0502020202020204" pitchFamily="34" charset="0"/>
              </a:rPr>
              <a:t>(Mitosis)</a:t>
            </a:r>
            <a:endParaRPr lang="en-US" sz="3600" b="1" dirty="0">
              <a:latin typeface="Century Gothic" panose="020B0502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16889" y="4618959"/>
            <a:ext cx="474681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Century Gothic" panose="020B0502020202020204" pitchFamily="34" charset="0"/>
              </a:rPr>
              <a:t>Telophase</a:t>
            </a:r>
          </a:p>
          <a:p>
            <a:r>
              <a:rPr lang="en-US" sz="7200" b="1" dirty="0">
                <a:latin typeface="Century Gothic" panose="020B0502020202020204" pitchFamily="34" charset="0"/>
              </a:rPr>
              <a:t>(Mitosis)</a:t>
            </a:r>
            <a:endParaRPr lang="en-US" sz="3600" b="1" dirty="0">
              <a:latin typeface="Century Gothic" panose="020B0502020202020204" pitchFamily="34" charset="0"/>
            </a:endParaRPr>
          </a:p>
        </p:txBody>
      </p:sp>
      <p:pic>
        <p:nvPicPr>
          <p:cNvPr id="4098" name="Picture 2" descr="Image result for telopha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092" y="4350172"/>
            <a:ext cx="4415032" cy="262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telophas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297" y="804667"/>
            <a:ext cx="3411249" cy="251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987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FFFFFF"/>
      </a:dk1>
      <a:lt1>
        <a:sysClr val="window" lastClr="000000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FFFFFF"/>
      </a:dk1>
      <a:lt1>
        <a:sysClr val="window" lastClr="000000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0EF9915-5CBA-42C0-A9B9-D70EC0E5B13C}"/>
</file>

<file path=customXml/itemProps2.xml><?xml version="1.0" encoding="utf-8"?>
<ds:datastoreItem xmlns:ds="http://schemas.openxmlformats.org/officeDocument/2006/customXml" ds:itemID="{A906E8A9-EDC6-4526-9D5D-BE7D3CFAFFCF}"/>
</file>

<file path=customXml/itemProps3.xml><?xml version="1.0" encoding="utf-8"?>
<ds:datastoreItem xmlns:ds="http://schemas.openxmlformats.org/officeDocument/2006/customXml" ds:itemID="{79DF178D-4ED4-4C44-86AF-39EE60AD53F3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5413</TotalTime>
  <Words>443</Words>
  <Application>Microsoft Office PowerPoint</Application>
  <PresentationFormat>Custom</PresentationFormat>
  <Paragraphs>162</Paragraphs>
  <Slides>38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Kesler</dc:creator>
  <cp:lastModifiedBy>Jerry Swearingen</cp:lastModifiedBy>
  <cp:revision>89</cp:revision>
  <cp:lastPrinted>2016-01-07T19:23:29Z</cp:lastPrinted>
  <dcterms:created xsi:type="dcterms:W3CDTF">2015-12-14T18:33:44Z</dcterms:created>
  <dcterms:modified xsi:type="dcterms:W3CDTF">2019-01-29T18:48:35Z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MediaServiceImageTags">
    <vt:lpwstr/>
  </property>
</Properties>
</file>